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96" r:id="rId2"/>
    <p:sldId id="335" r:id="rId3"/>
    <p:sldId id="300" r:id="rId4"/>
    <p:sldId id="309" r:id="rId5"/>
    <p:sldId id="328" r:id="rId6"/>
    <p:sldId id="311" r:id="rId7"/>
    <p:sldId id="312" r:id="rId8"/>
    <p:sldId id="314" r:id="rId9"/>
    <p:sldId id="302" r:id="rId10"/>
    <p:sldId id="316" r:id="rId11"/>
    <p:sldId id="322" r:id="rId12"/>
    <p:sldId id="320" r:id="rId13"/>
    <p:sldId id="319" r:id="rId14"/>
    <p:sldId id="329" r:id="rId15"/>
    <p:sldId id="330" r:id="rId16"/>
    <p:sldId id="303" r:id="rId17"/>
    <p:sldId id="331" r:id="rId18"/>
    <p:sldId id="336" r:id="rId19"/>
    <p:sldId id="338" r:id="rId20"/>
    <p:sldId id="313" r:id="rId21"/>
    <p:sldId id="315" r:id="rId22"/>
    <p:sldId id="307" r:id="rId23"/>
    <p:sldId id="308" r:id="rId2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00"/>
    <a:srgbClr val="5F5F5F"/>
    <a:srgbClr val="B2B2B2"/>
    <a:srgbClr val="990000"/>
    <a:srgbClr val="CC3300"/>
    <a:srgbClr val="FF0000"/>
    <a:srgbClr val="333399"/>
    <a:srgbClr val="FFFF99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550" autoAdjust="0"/>
    <p:restoredTop sz="94201" autoAdjust="0"/>
  </p:normalViewPr>
  <p:slideViewPr>
    <p:cSldViewPr>
      <p:cViewPr>
        <p:scale>
          <a:sx n="75" d="100"/>
          <a:sy n="75" d="100"/>
        </p:scale>
        <p:origin x="-1020" y="-6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E186BC81-0BC2-4802-AB8D-BBFAE9A0E7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1427676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Образ слайда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9458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19459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B5619B08-92A1-48BC-A326-D9459E7C70FC}" type="slidenum">
              <a:rPr lang="en-US" smtClean="0"/>
              <a:pPr/>
              <a:t>1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Образ слайда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1506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smtClean="0"/>
          </a:p>
        </p:txBody>
      </p:sp>
      <p:sp>
        <p:nvSpPr>
          <p:cNvPr id="21507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CCDEA594-5619-4383-B51F-5EBA032803C8}" type="slidenum">
              <a:rPr lang="en-US" smtClean="0"/>
              <a:pPr/>
              <a:t>2</a:t>
            </a:fld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4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3555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6752B50E-6D72-4689-9975-040BE2B89249}" type="slidenum">
              <a:rPr lang="ru-RU" smtClean="0">
                <a:latin typeface="Verdana" pitchFamily="34" charset="0"/>
              </a:rPr>
              <a:pPr/>
              <a:t>3</a:t>
            </a:fld>
            <a:endParaRPr lang="ru-RU" smtClean="0">
              <a:latin typeface="Verdana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Образ слайда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5602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5603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B75C9714-79BD-441A-85F3-C0A48C698062}" type="slidenum">
              <a:rPr lang="en-US" smtClean="0"/>
              <a:pPr/>
              <a:t>4</a:t>
            </a:fld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Образ слайда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7650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smtClean="0"/>
          </a:p>
        </p:txBody>
      </p:sp>
      <p:sp>
        <p:nvSpPr>
          <p:cNvPr id="27651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4D640C04-6D39-4452-ADF2-860CD8894594}" type="slidenum">
              <a:rPr lang="en-US" smtClean="0"/>
              <a:pPr/>
              <a:t>5</a:t>
            </a:fld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Образ слайда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9698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smtClean="0"/>
          </a:p>
        </p:txBody>
      </p:sp>
      <p:sp>
        <p:nvSpPr>
          <p:cNvPr id="29699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6D62D8FA-4C8B-4E04-8725-647AA11131FF}" type="slidenum">
              <a:rPr lang="en-US" smtClean="0"/>
              <a:pPr/>
              <a:t>6</a:t>
            </a:fld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Образ слайда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1746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smtClean="0"/>
          </a:p>
        </p:txBody>
      </p:sp>
      <p:sp>
        <p:nvSpPr>
          <p:cNvPr id="31747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D9A00AC4-5E8E-43ED-86ED-FD1AC391B5F1}" type="slidenum">
              <a:rPr lang="en-US" smtClean="0"/>
              <a:pPr/>
              <a:t>7</a:t>
            </a:fld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Образ слайда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3794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smtClean="0"/>
          </a:p>
        </p:txBody>
      </p:sp>
      <p:sp>
        <p:nvSpPr>
          <p:cNvPr id="33795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7B71301F-F1B0-4183-AB6C-43D226C9484E}" type="slidenum">
              <a:rPr lang="en-US" smtClean="0"/>
              <a:pPr/>
              <a:t>8</a:t>
            </a:fld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2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5843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B4742C67-903E-434A-9A93-1C9C498F749E}" type="slidenum">
              <a:rPr lang="ru-RU" smtClean="0">
                <a:latin typeface="Verdana" pitchFamily="34" charset="0"/>
              </a:rPr>
              <a:pPr/>
              <a:t>9</a:t>
            </a:fld>
            <a:endParaRPr lang="ru-RU" smtClean="0">
              <a:latin typeface="Verdana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Образ слайда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7890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smtClean="0"/>
          </a:p>
        </p:txBody>
      </p:sp>
      <p:sp>
        <p:nvSpPr>
          <p:cNvPr id="37891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C5C59FE1-5D43-4CE3-8194-E79BA0218B52}" type="slidenum">
              <a:rPr lang="en-US" smtClean="0"/>
              <a:pPr/>
              <a:t>10</a:t>
            </a:fld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Образ слайда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9938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smtClean="0"/>
          </a:p>
        </p:txBody>
      </p:sp>
      <p:sp>
        <p:nvSpPr>
          <p:cNvPr id="39939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98CB35C6-0AB7-4B92-88BF-0871D6C59F37}" type="slidenum">
              <a:rPr lang="en-US" smtClean="0"/>
              <a:pPr/>
              <a:t>11</a:t>
            </a:fld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Образ слайда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41986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smtClean="0"/>
          </a:p>
        </p:txBody>
      </p:sp>
      <p:sp>
        <p:nvSpPr>
          <p:cNvPr id="41987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C90BCE4E-56F8-49ED-BDA9-98C411F3FEBE}" type="slidenum">
              <a:rPr lang="en-US" smtClean="0"/>
              <a:pPr/>
              <a:t>12</a:t>
            </a:fld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Образ слайда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44034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smtClean="0"/>
          </a:p>
        </p:txBody>
      </p:sp>
      <p:sp>
        <p:nvSpPr>
          <p:cNvPr id="44035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31BC9919-FEED-4DDC-AC9D-BD4C89A467E0}" type="slidenum">
              <a:rPr lang="en-US" smtClean="0"/>
              <a:pPr/>
              <a:t>13</a:t>
            </a:fld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Образ слайда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46082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smtClean="0"/>
          </a:p>
        </p:txBody>
      </p:sp>
      <p:sp>
        <p:nvSpPr>
          <p:cNvPr id="46083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970C9296-6CEF-4B30-81F2-E8681C654FF7}" type="slidenum">
              <a:rPr lang="en-US" smtClean="0"/>
              <a:pPr/>
              <a:t>14</a:t>
            </a:fld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Образ слайда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48130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smtClean="0"/>
          </a:p>
        </p:txBody>
      </p:sp>
      <p:sp>
        <p:nvSpPr>
          <p:cNvPr id="48131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D44CA595-FC60-4DE2-9B0B-6E49C64B48DE}" type="slidenum">
              <a:rPr lang="en-US" smtClean="0"/>
              <a:pPr/>
              <a:t>15</a:t>
            </a:fld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8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50179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4D5E463F-23F4-4080-84C4-C54D8669BA08}" type="slidenum">
              <a:rPr lang="ru-RU" smtClean="0">
                <a:latin typeface="Verdana" pitchFamily="34" charset="0"/>
              </a:rPr>
              <a:pPr/>
              <a:t>16</a:t>
            </a:fld>
            <a:endParaRPr lang="ru-RU" smtClean="0">
              <a:latin typeface="Verdana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Образ слайда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52226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smtClean="0"/>
          </a:p>
        </p:txBody>
      </p:sp>
      <p:sp>
        <p:nvSpPr>
          <p:cNvPr id="52227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C1FDE820-D5A1-4676-A3DB-737A3E3EAE3C}" type="slidenum">
              <a:rPr lang="en-US" smtClean="0"/>
              <a:pPr/>
              <a:t>17</a:t>
            </a:fld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Образ слайда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54274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smtClean="0"/>
          </a:p>
        </p:txBody>
      </p:sp>
      <p:sp>
        <p:nvSpPr>
          <p:cNvPr id="54275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466D1A35-6953-447C-8185-37FA4B434517}" type="slidenum">
              <a:rPr lang="en-US" smtClean="0"/>
              <a:pPr/>
              <a:t>18</a:t>
            </a:fld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Образ слайда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56322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smtClean="0"/>
          </a:p>
        </p:txBody>
      </p:sp>
      <p:sp>
        <p:nvSpPr>
          <p:cNvPr id="56323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89DA1D45-0C99-40C4-87BC-F9D709294704}" type="slidenum">
              <a:rPr lang="en-US" smtClean="0"/>
              <a:pPr/>
              <a:t>19</a:t>
            </a:fld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Образ слайда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58370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smtClean="0"/>
          </a:p>
        </p:txBody>
      </p:sp>
      <p:sp>
        <p:nvSpPr>
          <p:cNvPr id="58371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CBA71356-18EA-4673-B85E-7BD7BA0F5E6E}" type="slidenum">
              <a:rPr lang="en-US" smtClean="0"/>
              <a:pPr/>
              <a:t>20</a:t>
            </a:fld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Образ слайда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60418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smtClean="0"/>
          </a:p>
        </p:txBody>
      </p:sp>
      <p:sp>
        <p:nvSpPr>
          <p:cNvPr id="60419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0BCB4B6F-1BD6-49ED-BC00-9FCF6B82C7FC}" type="slidenum">
              <a:rPr lang="en-US" smtClean="0"/>
              <a:pPr/>
              <a:t>21</a:t>
            </a:fld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2466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62467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F7715FDC-1841-4C81-9A75-4B51BE857235}" type="slidenum">
              <a:rPr lang="ru-RU" smtClean="0">
                <a:latin typeface="Verdana" pitchFamily="34" charset="0"/>
              </a:rPr>
              <a:pPr/>
              <a:t>22</a:t>
            </a:fld>
            <a:endParaRPr lang="ru-RU" smtClean="0">
              <a:latin typeface="Verdana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Образ слайда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64514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64515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D041DC35-921C-4378-B4A7-AC28934A7FF3}" type="slidenum">
              <a:rPr lang="en-US" smtClean="0"/>
              <a:pPr/>
              <a:t>23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gray">
          <a:xfrm>
            <a:off x="0" y="2514600"/>
            <a:ext cx="9144000" cy="1066800"/>
          </a:xfrm>
          <a:prstGeom prst="rect">
            <a:avLst/>
          </a:prstGeom>
          <a:gradFill rotWithShape="1">
            <a:gsLst>
              <a:gs pos="0">
                <a:schemeClr val="bg1">
                  <a:gamma/>
                  <a:tint val="0"/>
                  <a:invGamma/>
                </a:schemeClr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gray">
          <a:xfrm>
            <a:off x="0" y="0"/>
            <a:ext cx="9144000" cy="25146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pic>
        <p:nvPicPr>
          <p:cNvPr id="6" name="Picture 24" descr="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00600" y="103188"/>
            <a:ext cx="4162425" cy="408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4"/>
          <p:cNvSpPr>
            <a:spLocks noChangeArrowheads="1"/>
          </p:cNvSpPr>
          <p:nvPr/>
        </p:nvSpPr>
        <p:spPr bwMode="gray">
          <a:xfrm>
            <a:off x="0" y="3200400"/>
            <a:ext cx="9144000" cy="3657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pic>
        <p:nvPicPr>
          <p:cNvPr id="8" name="Picture 25" descr="0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3048000"/>
            <a:ext cx="1981200" cy="194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2"/>
          <p:cNvPicPr>
            <a:picLocks noChangeAspect="1" noChangeArrowheads="1"/>
          </p:cNvPicPr>
          <p:nvPr/>
        </p:nvPicPr>
        <p:blipFill>
          <a:blip r:embed="rId4" cstate="print"/>
          <a:srcRect r="8662"/>
          <a:stretch>
            <a:fillRect/>
          </a:stretch>
        </p:blipFill>
        <p:spPr bwMode="auto">
          <a:xfrm>
            <a:off x="6781800" y="1538288"/>
            <a:ext cx="2057400" cy="1890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1"/>
          <p:cNvPicPr>
            <a:picLocks noChangeAspect="1" noChangeArrowheads="1"/>
          </p:cNvPicPr>
          <p:nvPr/>
        </p:nvPicPr>
        <p:blipFill>
          <a:blip r:embed="rId5" cstate="print"/>
          <a:srcRect r="1010"/>
          <a:stretch>
            <a:fillRect/>
          </a:stretch>
        </p:blipFill>
        <p:spPr bwMode="auto">
          <a:xfrm>
            <a:off x="4419600" y="2439988"/>
            <a:ext cx="4495800" cy="3808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6" descr="0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4876800"/>
            <a:ext cx="1382713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 Box 27"/>
          <p:cNvSpPr txBox="1">
            <a:spLocks noChangeArrowheads="1"/>
          </p:cNvSpPr>
          <p:nvPr/>
        </p:nvSpPr>
        <p:spPr bwMode="auto">
          <a:xfrm>
            <a:off x="8001000" y="6415088"/>
            <a:ext cx="1047750" cy="36671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b="1">
                <a:solidFill>
                  <a:schemeClr val="bg2"/>
                </a:solidFill>
              </a:rPr>
              <a:t>L/O/G/O</a:t>
            </a: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ctrTitle"/>
          </p:nvPr>
        </p:nvSpPr>
        <p:spPr>
          <a:xfrm>
            <a:off x="457200" y="685800"/>
            <a:ext cx="8229600" cy="1524000"/>
          </a:xfrm>
        </p:spPr>
        <p:txBody>
          <a:bodyPr/>
          <a:lstStyle>
            <a:lvl1pPr>
              <a:defRPr sz="5500"/>
            </a:lvl1pPr>
          </a:lstStyle>
          <a:p>
            <a:pPr lvl="0"/>
            <a:r>
              <a:rPr lang="ru-RU" noProof="0" smtClean="0"/>
              <a:t>Образец заголовка</a:t>
            </a:r>
            <a:endParaRPr lang="en-US" noProof="0" smtClean="0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457200" y="2590800"/>
            <a:ext cx="5715000" cy="533400"/>
          </a:xfrm>
        </p:spPr>
        <p:txBody>
          <a:bodyPr/>
          <a:lstStyle>
            <a:lvl1pPr marL="0" indent="0">
              <a:buFontTx/>
              <a:buNone/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noProof="0" smtClean="0"/>
              <a:t>Образец подзаголовка</a:t>
            </a:r>
            <a:endParaRPr lang="en-US" noProof="0" smtClean="0"/>
          </a:p>
        </p:txBody>
      </p:sp>
      <p:sp>
        <p:nvSpPr>
          <p:cNvPr id="13" name="Rectangle 7"/>
          <p:cNvSpPr>
            <a:spLocks noGrp="1" noChangeArrowheads="1"/>
          </p:cNvSpPr>
          <p:nvPr>
            <p:ph type="dt" sz="half" idx="10"/>
          </p:nvPr>
        </p:nvSpPr>
        <p:spPr bwMode="white">
          <a:xfrm>
            <a:off x="1295400" y="6553200"/>
            <a:ext cx="2133600" cy="168275"/>
          </a:xfrm>
        </p:spPr>
        <p:txBody>
          <a:bodyPr/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" name="Rectangle 8"/>
          <p:cNvSpPr>
            <a:spLocks noGrp="1" noChangeArrowheads="1"/>
          </p:cNvSpPr>
          <p:nvPr>
            <p:ph type="ftr" sz="quarter" idx="11"/>
          </p:nvPr>
        </p:nvSpPr>
        <p:spPr bwMode="white">
          <a:xfrm>
            <a:off x="3657600" y="6553200"/>
            <a:ext cx="2895600" cy="168275"/>
          </a:xfrm>
        </p:spPr>
        <p:txBody>
          <a:bodyPr/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" name="Rectangle 9"/>
          <p:cNvSpPr>
            <a:spLocks noGrp="1" noChangeArrowheads="1"/>
          </p:cNvSpPr>
          <p:nvPr>
            <p:ph type="sldNum" sz="quarter" idx="12"/>
          </p:nvPr>
        </p:nvSpPr>
        <p:spPr bwMode="white">
          <a:xfrm>
            <a:off x="6781800" y="6553200"/>
            <a:ext cx="1066800" cy="168275"/>
          </a:xfrm>
        </p:spPr>
        <p:txBody>
          <a:bodyPr/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96283E30-754D-4739-9A5B-9D1D22D7FF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8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2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521D8D-78EF-4210-A5EF-C6A101C8EF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2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96E96F-1A1E-40BC-A21C-6C67139202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2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533525"/>
            <a:ext cx="4038600" cy="5019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533525"/>
            <a:ext cx="4038600" cy="5019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2C3C38-F60D-4D13-B1B0-F0DC94847D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2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63117C-9350-45CD-A676-9CE85146FC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Rectangle 2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214E41-8D54-4F1F-AFA3-5C6135641B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2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A124E0-65AF-4F7E-95D5-ECBB00085F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Rectangle 2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3CEFCF-1784-4439-8A84-A74CF5401D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2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959DEB-0BD8-4DD5-A136-77648D5C94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2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8AD61B-9F8C-4034-B483-BEC629D0D6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2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381000"/>
            <a:ext cx="2057400" cy="6172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019800" cy="6172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452092-5063-48C1-90DD-942E3262A7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2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7461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533525"/>
            <a:ext cx="4038600" cy="50196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533525"/>
            <a:ext cx="4038600" cy="50196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9D7B0E-1F65-4BCB-8742-5621662392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2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7461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533525"/>
            <a:ext cx="8229600" cy="5019675"/>
          </a:xfrm>
        </p:spPr>
        <p:txBody>
          <a:bodyPr/>
          <a:lstStyle/>
          <a:p>
            <a:pPr lvl="0"/>
            <a:r>
              <a:rPr lang="ru-RU" noProof="0" smtClean="0"/>
              <a:t>Вставка таблицы</a:t>
            </a:r>
            <a:endParaRPr lang="ru-RU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98B101-F74A-4486-B92A-EB22533A41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2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7461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533525"/>
            <a:ext cx="8229600" cy="5019675"/>
          </a:xfrm>
        </p:spPr>
        <p:txBody>
          <a:bodyPr/>
          <a:lstStyle/>
          <a:p>
            <a:pPr lvl="0"/>
            <a:r>
              <a:rPr lang="ru-RU" noProof="0" smtClean="0"/>
              <a:t>Вставка диаграммы</a:t>
            </a:r>
            <a:endParaRPr lang="ru-RU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0D137B-98CB-4FD5-BC85-4AEC2F7EEC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2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746125"/>
          </a:xfrm>
        </p:spPr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457200" y="1533525"/>
            <a:ext cx="8229600" cy="5019675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F9DE2C-E962-4B0C-9E6E-590FF6917A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2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50000">
              <a:schemeClr val="bg1">
                <a:gamma/>
                <a:tint val="0"/>
                <a:invGamma/>
              </a:schemeClr>
            </a:gs>
            <a:gs pos="100000">
              <a:schemeClr val="bg1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0"/>
          <p:cNvGrpSpPr>
            <a:grpSpLocks/>
          </p:cNvGrpSpPr>
          <p:nvPr/>
        </p:nvGrpSpPr>
        <p:grpSpPr bwMode="auto">
          <a:xfrm>
            <a:off x="0" y="0"/>
            <a:ext cx="9144000" cy="1447800"/>
            <a:chOff x="0" y="0"/>
            <a:chExt cx="5760" cy="912"/>
          </a:xfrm>
        </p:grpSpPr>
        <p:sp>
          <p:nvSpPr>
            <p:cNvPr id="1031" name="Rectangle 7"/>
            <p:cNvSpPr>
              <a:spLocks noChangeArrowheads="1"/>
            </p:cNvSpPr>
            <p:nvPr userDrawn="1"/>
          </p:nvSpPr>
          <p:spPr bwMode="gray">
            <a:xfrm>
              <a:off x="0" y="0"/>
              <a:ext cx="5760" cy="240"/>
            </a:xfrm>
            <a:prstGeom prst="rect">
              <a:avLst/>
            </a:prstGeom>
            <a:gradFill rotWithShape="1">
              <a:gsLst>
                <a:gs pos="0">
                  <a:schemeClr val="accent2">
                    <a:gamma/>
                    <a:tint val="28627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32" name="Rectangle 8"/>
            <p:cNvSpPr>
              <a:spLocks noChangeArrowheads="1"/>
            </p:cNvSpPr>
            <p:nvPr userDrawn="1"/>
          </p:nvSpPr>
          <p:spPr bwMode="gray">
            <a:xfrm>
              <a:off x="1248" y="240"/>
              <a:ext cx="4512" cy="480"/>
            </a:xfrm>
            <a:prstGeom prst="rect">
              <a:avLst/>
            </a:prstGeom>
            <a:gradFill rotWithShape="1">
              <a:gsLst>
                <a:gs pos="0">
                  <a:schemeClr val="bg1">
                    <a:gamma/>
                    <a:tint val="0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33" name="Rectangle 9"/>
            <p:cNvSpPr>
              <a:spLocks noChangeArrowheads="1"/>
            </p:cNvSpPr>
            <p:nvPr userDrawn="1"/>
          </p:nvSpPr>
          <p:spPr bwMode="gray">
            <a:xfrm>
              <a:off x="0" y="720"/>
              <a:ext cx="5760" cy="1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</p:grpSp>
      <p:pic>
        <p:nvPicPr>
          <p:cNvPr id="1050" name="Picture 26" descr="02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715250" y="77788"/>
            <a:ext cx="1066800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81000"/>
            <a:ext cx="8229600" cy="74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533525"/>
            <a:ext cx="8229600" cy="501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613525"/>
            <a:ext cx="2133600" cy="2444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613525"/>
            <a:ext cx="2133600" cy="2444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pPr>
              <a:defRPr/>
            </a:pPr>
            <a:fld id="{A54C38E5-5626-40C4-8695-48B3F4E1AF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48" name="Picture 24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8424863" y="95250"/>
            <a:ext cx="673100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9" name="Picture 25"/>
          <p:cNvPicPr>
            <a:picLocks noChangeAspect="1" noChangeArrowheads="1"/>
          </p:cNvPicPr>
          <p:nvPr/>
        </p:nvPicPr>
        <p:blipFill>
          <a:blip r:embed="rId19" cstate="print"/>
          <a:srcRect r="1010"/>
          <a:stretch>
            <a:fillRect/>
          </a:stretch>
        </p:blipFill>
        <p:spPr bwMode="auto">
          <a:xfrm>
            <a:off x="8001000" y="311150"/>
            <a:ext cx="914400" cy="77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51" name="Rectangle 2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57200" y="1143000"/>
            <a:ext cx="8458200" cy="23971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1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3" r:id="rId2"/>
    <p:sldLayoutId id="2147483662" r:id="rId3"/>
    <p:sldLayoutId id="2147483661" r:id="rId4"/>
    <p:sldLayoutId id="2147483660" r:id="rId5"/>
    <p:sldLayoutId id="2147483659" r:id="rId6"/>
    <p:sldLayoutId id="2147483658" r:id="rId7"/>
    <p:sldLayoutId id="2147483657" r:id="rId8"/>
    <p:sldLayoutId id="2147483656" r:id="rId9"/>
    <p:sldLayoutId id="2147483655" r:id="rId10"/>
    <p:sldLayoutId id="2147483654" r:id="rId11"/>
    <p:sldLayoutId id="2147483653" r:id="rId12"/>
    <p:sldLayoutId id="2147483652" r:id="rId13"/>
    <p:sldLayoutId id="2147483651" r:id="rId14"/>
    <p:sldLayoutId id="2147483650" r:id="rId15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1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1000"/>
                                        <p:tgtEl>
                                          <p:spTgt spid="1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3" dur="1000"/>
                                        <p:tgtEl>
                                          <p:spTgt spid="1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4" descr="Копия ZNAHOK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45400" y="161925"/>
            <a:ext cx="1192213" cy="119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4" name="Picture 2" descr="C:\Users\madou152\Documents\P104066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355138" cy="701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6" name="Rectangle 2"/>
          <p:cNvSpPr txBox="1">
            <a:spLocks noChangeArrowheads="1"/>
          </p:cNvSpPr>
          <p:nvPr/>
        </p:nvSpPr>
        <p:spPr bwMode="auto">
          <a:xfrm>
            <a:off x="385763" y="708025"/>
            <a:ext cx="8813800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1" lang="ru-RU" sz="3600" b="1" i="1">
                <a:solidFill>
                  <a:srgbClr val="FFFF00"/>
                </a:solidFill>
                <a:cs typeface="Arial" charset="0"/>
              </a:rPr>
              <a:t>Особенности планирования психолого-педагогической работы</a:t>
            </a:r>
          </a:p>
          <a:p>
            <a:pPr algn="ctr"/>
            <a:r>
              <a:rPr kumimoji="1" lang="ru-RU" sz="3600" b="1" i="1">
                <a:solidFill>
                  <a:srgbClr val="FFFF00"/>
                </a:solidFill>
                <a:cs typeface="Arial" charset="0"/>
              </a:rPr>
              <a:t>на  основе  интересов  детей </a:t>
            </a:r>
          </a:p>
          <a:p>
            <a:endParaRPr kumimoji="1" lang="ru-RU" sz="3600" b="1">
              <a:solidFill>
                <a:srgbClr val="800000"/>
              </a:solidFill>
              <a:cs typeface="Arial" charset="0"/>
            </a:endParaRPr>
          </a:p>
        </p:txBody>
      </p:sp>
      <p:sp>
        <p:nvSpPr>
          <p:cNvPr id="18436" name="Rectangle 5"/>
          <p:cNvSpPr>
            <a:spLocks noChangeArrowheads="1"/>
          </p:cNvSpPr>
          <p:nvPr/>
        </p:nvSpPr>
        <p:spPr bwMode="auto">
          <a:xfrm rot="10800000" flipV="1">
            <a:off x="2698750" y="5013325"/>
            <a:ext cx="5799138" cy="77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1" lang="ru-RU" b="1">
                <a:solidFill>
                  <a:srgbClr val="CC3300"/>
                </a:solidFill>
                <a:cs typeface="Arial" charset="0"/>
              </a:rPr>
              <a:t>Бабанова Татьяна Алексеевна</a:t>
            </a:r>
          </a:p>
          <a:p>
            <a:pPr algn="ctr">
              <a:spcBef>
                <a:spcPct val="50000"/>
              </a:spcBef>
            </a:pPr>
            <a:r>
              <a:rPr kumimoji="1" lang="ru-RU" b="1">
                <a:solidFill>
                  <a:srgbClr val="CC3300"/>
                </a:solidFill>
                <a:cs typeface="Arial" charset="0"/>
              </a:rPr>
              <a:t>старший  воспитатель высшей категории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ru-RU" sz="2400" b="1" smtClean="0">
                <a:solidFill>
                  <a:srgbClr val="800000"/>
                </a:solidFill>
              </a:rPr>
              <a:t>   Условия планирования</a:t>
            </a:r>
          </a:p>
          <a:p>
            <a:pPr>
              <a:lnSpc>
                <a:spcPct val="80000"/>
              </a:lnSpc>
            </a:pPr>
            <a:endParaRPr lang="ru-RU" sz="2400" smtClean="0"/>
          </a:p>
          <a:p>
            <a:pPr>
              <a:lnSpc>
                <a:spcPct val="80000"/>
              </a:lnSpc>
            </a:pPr>
            <a:r>
              <a:rPr lang="ru-RU" sz="1800" b="1" smtClean="0">
                <a:solidFill>
                  <a:schemeClr val="tx2"/>
                </a:solidFill>
              </a:rPr>
              <a:t>выделение целей и задач планирования на определенный период работы</a:t>
            </a:r>
          </a:p>
          <a:p>
            <a:pPr>
              <a:lnSpc>
                <a:spcPct val="80000"/>
              </a:lnSpc>
            </a:pPr>
            <a:endParaRPr lang="ru-RU" sz="1800" b="1" smtClean="0">
              <a:solidFill>
                <a:schemeClr val="tx2"/>
              </a:solidFill>
            </a:endParaRPr>
          </a:p>
          <a:p>
            <a:pPr>
              <a:lnSpc>
                <a:spcPct val="80000"/>
              </a:lnSpc>
            </a:pPr>
            <a:r>
              <a:rPr lang="ru-RU" sz="1800" b="1" smtClean="0">
                <a:solidFill>
                  <a:schemeClr val="tx2"/>
                </a:solidFill>
              </a:rPr>
              <a:t>соотнесение их с основной общеобразовательной программой дошкольного образования , в том числе  с приоритетными направлениями образовательного процесса</a:t>
            </a:r>
          </a:p>
          <a:p>
            <a:pPr>
              <a:lnSpc>
                <a:spcPct val="80000"/>
              </a:lnSpc>
            </a:pPr>
            <a:endParaRPr lang="ru-RU" sz="1800" b="1" smtClean="0">
              <a:solidFill>
                <a:schemeClr val="tx2"/>
              </a:solidFill>
            </a:endParaRPr>
          </a:p>
          <a:p>
            <a:pPr>
              <a:lnSpc>
                <a:spcPct val="80000"/>
              </a:lnSpc>
            </a:pPr>
            <a:r>
              <a:rPr lang="ru-RU" sz="1800" b="1" smtClean="0">
                <a:solidFill>
                  <a:schemeClr val="tx2"/>
                </a:solidFill>
              </a:rPr>
              <a:t>представление результатов работы, которые должны быть достигнуты к концу планируемого периода; </a:t>
            </a:r>
          </a:p>
          <a:p>
            <a:pPr>
              <a:lnSpc>
                <a:spcPct val="80000"/>
              </a:lnSpc>
            </a:pPr>
            <a:endParaRPr lang="ru-RU" sz="1800" b="1" smtClean="0">
              <a:solidFill>
                <a:schemeClr val="tx2"/>
              </a:solidFill>
            </a:endParaRPr>
          </a:p>
          <a:p>
            <a:pPr>
              <a:lnSpc>
                <a:spcPct val="80000"/>
              </a:lnSpc>
            </a:pPr>
            <a:r>
              <a:rPr lang="ru-RU" sz="1800" b="1" smtClean="0">
                <a:solidFill>
                  <a:schemeClr val="tx2"/>
                </a:solidFill>
              </a:rPr>
              <a:t>выбор оптимальных путей, средств, методов, помогающих добиться поставленных целей.</a:t>
            </a:r>
          </a:p>
          <a:p>
            <a:pPr>
              <a:lnSpc>
                <a:spcPct val="80000"/>
              </a:lnSpc>
            </a:pPr>
            <a:endParaRPr lang="ru-RU" sz="1800" b="1" smtClean="0">
              <a:solidFill>
                <a:schemeClr val="tx2"/>
              </a:solidFill>
            </a:endParaRPr>
          </a:p>
          <a:p>
            <a:pPr>
              <a:lnSpc>
                <a:spcPct val="80000"/>
              </a:lnSpc>
            </a:pPr>
            <a:r>
              <a:rPr lang="ru-RU" sz="1800" b="1" smtClean="0">
                <a:solidFill>
                  <a:schemeClr val="tx2"/>
                </a:solidFill>
              </a:rPr>
              <a:t>учет возрастных и  специфических особенностей возрастной группы, конкретного педагогического коллектива, реальной обстановки и условий</a:t>
            </a:r>
          </a:p>
        </p:txBody>
      </p:sp>
      <p:sp>
        <p:nvSpPr>
          <p:cNvPr id="20482" name="Прямоугольник 1"/>
          <p:cNvSpPr>
            <a:spLocks noChangeArrowheads="1"/>
          </p:cNvSpPr>
          <p:nvPr/>
        </p:nvSpPr>
        <p:spPr bwMode="auto">
          <a:xfrm>
            <a:off x="454025" y="460375"/>
            <a:ext cx="718978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1" lang="ru-RU" b="1" i="1">
                <a:solidFill>
                  <a:srgbClr val="5F5F5F"/>
                </a:solidFill>
              </a:rPr>
              <a:t>Особенности планирования  психолого-педагогической работы  на основе интересов детей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539750" y="2222500"/>
            <a:ext cx="7777163" cy="4013200"/>
          </a:xfrm>
        </p:spPr>
        <p:txBody>
          <a:bodyPr anchor="t"/>
          <a:lstStyle/>
          <a:p>
            <a:pPr eaLnBrk="1" hangingPunct="1"/>
            <a:r>
              <a:rPr lang="ru-RU" sz="2400" b="1" smtClean="0">
                <a:solidFill>
                  <a:srgbClr val="800000"/>
                </a:solidFill>
              </a:rPr>
              <a:t> 1. </a:t>
            </a:r>
            <a:r>
              <a:rPr lang="ru-RU" sz="2400" b="1" smtClean="0">
                <a:solidFill>
                  <a:srgbClr val="C00000"/>
                </a:solidFill>
              </a:rPr>
              <a:t>Выбор темы</a:t>
            </a:r>
          </a:p>
          <a:p>
            <a:pPr eaLnBrk="1" hangingPunct="1"/>
            <a:endParaRPr lang="ru-RU" sz="2400" b="1" smtClean="0">
              <a:solidFill>
                <a:srgbClr val="C00000"/>
              </a:solidFill>
            </a:endParaRPr>
          </a:p>
          <a:p>
            <a:pPr eaLnBrk="1" hangingPunct="1"/>
            <a:endParaRPr lang="ru-RU" sz="2400" b="1" smtClean="0">
              <a:solidFill>
                <a:srgbClr val="C00000"/>
              </a:solidFill>
            </a:endParaRPr>
          </a:p>
          <a:p>
            <a:pPr eaLnBrk="1" hangingPunct="1"/>
            <a:endParaRPr lang="ru-RU" sz="2400" b="1" smtClean="0">
              <a:solidFill>
                <a:srgbClr val="C00000"/>
              </a:solidFill>
            </a:endParaRPr>
          </a:p>
          <a:p>
            <a:pPr eaLnBrk="1" hangingPunct="1"/>
            <a:endParaRPr lang="ru-RU" sz="2400" b="1" smtClean="0">
              <a:solidFill>
                <a:srgbClr val="C00000"/>
              </a:solidFill>
            </a:endParaRPr>
          </a:p>
          <a:p>
            <a:pPr eaLnBrk="1" hangingPunct="1"/>
            <a:r>
              <a:rPr lang="ru-RU" sz="2400" b="1" smtClean="0">
                <a:solidFill>
                  <a:srgbClr val="C00000"/>
                </a:solidFill>
              </a:rPr>
              <a:t>Задача педагога: </a:t>
            </a:r>
          </a:p>
          <a:p>
            <a:pPr eaLnBrk="1" hangingPunct="1"/>
            <a:r>
              <a:rPr lang="ru-RU" b="1" smtClean="0">
                <a:solidFill>
                  <a:srgbClr val="002060"/>
                </a:solidFill>
              </a:rPr>
              <a:t>Организовать и  координировать процедуру выбора в виде полилога, результатом которой станет  компромисс —</a:t>
            </a:r>
            <a:r>
              <a:rPr lang="ru-RU" b="1" smtClean="0">
                <a:solidFill>
                  <a:srgbClr val="800000"/>
                </a:solidFill>
              </a:rPr>
              <a:t> тема, </a:t>
            </a:r>
            <a:r>
              <a:rPr lang="ru-RU" b="1" smtClean="0">
                <a:solidFill>
                  <a:srgbClr val="002060"/>
                </a:solidFill>
              </a:rPr>
              <a:t>определяемая как интересами детей, так и возможностями педагога. </a:t>
            </a:r>
          </a:p>
          <a:p>
            <a:pPr eaLnBrk="1" hangingPunct="1"/>
            <a:endParaRPr lang="ru-RU" smtClean="0"/>
          </a:p>
        </p:txBody>
      </p:sp>
      <p:pic>
        <p:nvPicPr>
          <p:cNvPr id="5" name="Picture 9" descr="IMG_2446"/>
          <p:cNvPicPr>
            <a:picLocks noChangeAspect="1" noChangeArrowheads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 bwMode="auto">
          <a:xfrm>
            <a:off x="4063945" y="1916832"/>
            <a:ext cx="4430948" cy="3041997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  <p:sp>
        <p:nvSpPr>
          <p:cNvPr id="22531" name="Прямоугольник 1"/>
          <p:cNvSpPr>
            <a:spLocks noChangeArrowheads="1"/>
          </p:cNvSpPr>
          <p:nvPr/>
        </p:nvSpPr>
        <p:spPr bwMode="auto">
          <a:xfrm>
            <a:off x="454025" y="333375"/>
            <a:ext cx="718978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1" lang="ru-RU" b="1" i="1">
                <a:solidFill>
                  <a:srgbClr val="C0C0C0"/>
                </a:solidFill>
              </a:rPr>
              <a:t>Особенности планирования  психолого-педагогической работы  на основе интересов детей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3" name="AutoShape 3"/>
          <p:cNvSpPr>
            <a:spLocks noChangeArrowheads="1"/>
          </p:cNvSpPr>
          <p:nvPr/>
        </p:nvSpPr>
        <p:spPr bwMode="ltGray">
          <a:xfrm rot="-25166375">
            <a:off x="1643063" y="1936750"/>
            <a:ext cx="5692775" cy="5629275"/>
          </a:xfrm>
          <a:custGeom>
            <a:avLst/>
            <a:gdLst>
              <a:gd name="G0" fmla="+- 4071 0 0"/>
              <a:gd name="G1" fmla="+- -7845542 0 0"/>
              <a:gd name="G2" fmla="+- 0 0 -7845542"/>
              <a:gd name="T0" fmla="*/ 0 256 1"/>
              <a:gd name="T1" fmla="*/ 180 256 1"/>
              <a:gd name="G3" fmla="+- -7845542 T0 T1"/>
              <a:gd name="T2" fmla="*/ 0 256 1"/>
              <a:gd name="T3" fmla="*/ 90 256 1"/>
              <a:gd name="G4" fmla="+- -7845542 T2 T3"/>
              <a:gd name="G5" fmla="*/ G4 2 1"/>
              <a:gd name="T4" fmla="*/ 90 256 1"/>
              <a:gd name="T5" fmla="*/ 0 256 1"/>
              <a:gd name="G6" fmla="+- -7845542 T4 T5"/>
              <a:gd name="G7" fmla="*/ G6 2 1"/>
              <a:gd name="G8" fmla="abs -7845542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4071"/>
              <a:gd name="G18" fmla="*/ 4071 1 2"/>
              <a:gd name="G19" fmla="+- G18 5400 0"/>
              <a:gd name="G20" fmla="cos G19 -7845542"/>
              <a:gd name="G21" fmla="sin G19 -7845542"/>
              <a:gd name="G22" fmla="+- G20 10800 0"/>
              <a:gd name="G23" fmla="+- G21 10800 0"/>
              <a:gd name="G24" fmla="+- 10800 0 G20"/>
              <a:gd name="G25" fmla="+- 4071 10800 0"/>
              <a:gd name="G26" fmla="?: G9 G17 G25"/>
              <a:gd name="G27" fmla="?: G9 0 21600"/>
              <a:gd name="G28" fmla="cos 10800 -7845542"/>
              <a:gd name="G29" fmla="sin 10800 -7845542"/>
              <a:gd name="G30" fmla="sin 4071 -7845542"/>
              <a:gd name="G31" fmla="+- G28 10800 0"/>
              <a:gd name="G32" fmla="+- G29 10800 0"/>
              <a:gd name="G33" fmla="+- G30 10800 0"/>
              <a:gd name="G34" fmla="?: G4 0 G31"/>
              <a:gd name="G35" fmla="?: -7845542 G34 0"/>
              <a:gd name="G36" fmla="?: G6 G35 G31"/>
              <a:gd name="G37" fmla="+- 21600 0 G36"/>
              <a:gd name="G38" fmla="?: G4 0 G33"/>
              <a:gd name="G39" fmla="?: -7845542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7114 w 21600"/>
              <a:gd name="T15" fmla="*/ 4341 h 21600"/>
              <a:gd name="T16" fmla="*/ 10800 w 21600"/>
              <a:gd name="T17" fmla="*/ 6729 h 21600"/>
              <a:gd name="T18" fmla="*/ 14486 w 21600"/>
              <a:gd name="T19" fmla="*/ 4341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8782" y="7264"/>
                </a:moveTo>
                <a:cubicBezTo>
                  <a:pt x="9396" y="6913"/>
                  <a:pt x="10092" y="6728"/>
                  <a:pt x="10800" y="6729"/>
                </a:cubicBezTo>
                <a:cubicBezTo>
                  <a:pt x="11507" y="6729"/>
                  <a:pt x="12203" y="6913"/>
                  <a:pt x="12817" y="7264"/>
                </a:cubicBezTo>
                <a:lnTo>
                  <a:pt x="16153" y="1420"/>
                </a:lnTo>
                <a:cubicBezTo>
                  <a:pt x="14522" y="489"/>
                  <a:pt x="12677" y="-1"/>
                  <a:pt x="10799" y="0"/>
                </a:cubicBezTo>
                <a:cubicBezTo>
                  <a:pt x="8922" y="0"/>
                  <a:pt x="7077" y="489"/>
                  <a:pt x="5446" y="1420"/>
                </a:cubicBezTo>
                <a:close/>
              </a:path>
            </a:pathLst>
          </a:custGeom>
          <a:solidFill>
            <a:schemeClr val="accent1">
              <a:alpha val="39999"/>
            </a:schemeClr>
          </a:solidFill>
          <a:ln w="28575">
            <a:solidFill>
              <a:srgbClr val="FEFFFF"/>
            </a:solidFill>
            <a:miter lim="800000"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61445" name="AutoShape 5"/>
          <p:cNvSpPr>
            <a:spLocks noChangeArrowheads="1"/>
          </p:cNvSpPr>
          <p:nvPr/>
        </p:nvSpPr>
        <p:spPr bwMode="ltGray">
          <a:xfrm rot="3543847">
            <a:off x="1653381" y="1958182"/>
            <a:ext cx="5692775" cy="5630862"/>
          </a:xfrm>
          <a:custGeom>
            <a:avLst/>
            <a:gdLst>
              <a:gd name="G0" fmla="+- 4104 0 0"/>
              <a:gd name="G1" fmla="+- -7936110 0 0"/>
              <a:gd name="G2" fmla="+- 0 0 -7936110"/>
              <a:gd name="T0" fmla="*/ 0 256 1"/>
              <a:gd name="T1" fmla="*/ 180 256 1"/>
              <a:gd name="G3" fmla="+- -7936110 T0 T1"/>
              <a:gd name="T2" fmla="*/ 0 256 1"/>
              <a:gd name="T3" fmla="*/ 90 256 1"/>
              <a:gd name="G4" fmla="+- -7936110 T2 T3"/>
              <a:gd name="G5" fmla="*/ G4 2 1"/>
              <a:gd name="T4" fmla="*/ 90 256 1"/>
              <a:gd name="T5" fmla="*/ 0 256 1"/>
              <a:gd name="G6" fmla="+- -7936110 T4 T5"/>
              <a:gd name="G7" fmla="*/ G6 2 1"/>
              <a:gd name="G8" fmla="abs -7936110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4104"/>
              <a:gd name="G18" fmla="*/ 4104 1 2"/>
              <a:gd name="G19" fmla="+- G18 5400 0"/>
              <a:gd name="G20" fmla="cos G19 -7936110"/>
              <a:gd name="G21" fmla="sin G19 -7936110"/>
              <a:gd name="G22" fmla="+- G20 10800 0"/>
              <a:gd name="G23" fmla="+- G21 10800 0"/>
              <a:gd name="G24" fmla="+- 10800 0 G20"/>
              <a:gd name="G25" fmla="+- 4104 10800 0"/>
              <a:gd name="G26" fmla="?: G9 G17 G25"/>
              <a:gd name="G27" fmla="?: G9 0 21600"/>
              <a:gd name="G28" fmla="cos 10800 -7936110"/>
              <a:gd name="G29" fmla="sin 10800 -7936110"/>
              <a:gd name="G30" fmla="sin 4104 -7936110"/>
              <a:gd name="G31" fmla="+- G28 10800 0"/>
              <a:gd name="G32" fmla="+- G29 10800 0"/>
              <a:gd name="G33" fmla="+- G30 10800 0"/>
              <a:gd name="G34" fmla="?: G4 0 G31"/>
              <a:gd name="G35" fmla="?: -7936110 G34 0"/>
              <a:gd name="G36" fmla="?: G6 G35 G31"/>
              <a:gd name="G37" fmla="+- 21600 0 G36"/>
              <a:gd name="G38" fmla="?: G4 0 G33"/>
              <a:gd name="G39" fmla="?: -7936110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6951 w 21600"/>
              <a:gd name="T15" fmla="*/ 4418 h 21600"/>
              <a:gd name="T16" fmla="*/ 10800 w 21600"/>
              <a:gd name="T17" fmla="*/ 6696 h 21600"/>
              <a:gd name="T18" fmla="*/ 14649 w 21600"/>
              <a:gd name="T19" fmla="*/ 4418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8680" y="7285"/>
                </a:moveTo>
                <a:cubicBezTo>
                  <a:pt x="9320" y="6899"/>
                  <a:pt x="10052" y="6695"/>
                  <a:pt x="10800" y="6696"/>
                </a:cubicBezTo>
                <a:cubicBezTo>
                  <a:pt x="11547" y="6696"/>
                  <a:pt x="12279" y="6899"/>
                  <a:pt x="12919" y="7285"/>
                </a:cubicBezTo>
                <a:lnTo>
                  <a:pt x="16377" y="1551"/>
                </a:lnTo>
                <a:cubicBezTo>
                  <a:pt x="14694" y="536"/>
                  <a:pt x="12765" y="-1"/>
                  <a:pt x="10799" y="0"/>
                </a:cubicBezTo>
                <a:cubicBezTo>
                  <a:pt x="8834" y="0"/>
                  <a:pt x="6905" y="536"/>
                  <a:pt x="5222" y="1551"/>
                </a:cubicBezTo>
                <a:close/>
              </a:path>
            </a:pathLst>
          </a:custGeom>
          <a:solidFill>
            <a:schemeClr val="hlink">
              <a:alpha val="39999"/>
            </a:schemeClr>
          </a:solidFill>
          <a:ln w="28575">
            <a:solidFill>
              <a:srgbClr val="FEFFFF"/>
            </a:solidFill>
            <a:miter lim="800000"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endParaRPr lang="ru-RU" dirty="0"/>
          </a:p>
        </p:txBody>
      </p:sp>
      <p:pic>
        <p:nvPicPr>
          <p:cNvPr id="24579" name="Picture 7" descr="circuler_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gray">
          <a:xfrm>
            <a:off x="3617913" y="3856038"/>
            <a:ext cx="1741487" cy="169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0" name="AutoShape 8"/>
          <p:cNvSpPr>
            <a:spLocks noChangeArrowheads="1"/>
          </p:cNvSpPr>
          <p:nvPr/>
        </p:nvSpPr>
        <p:spPr bwMode="gray">
          <a:xfrm>
            <a:off x="3441700" y="3675063"/>
            <a:ext cx="2074863" cy="2001837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3665 w 21600"/>
              <a:gd name="T13" fmla="*/ 0 h 21600"/>
              <a:gd name="T14" fmla="*/ 17935 w 21600"/>
              <a:gd name="T15" fmla="*/ 3564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5943" y="2473"/>
                </a:moveTo>
                <a:cubicBezTo>
                  <a:pt x="7417" y="1614"/>
                  <a:pt x="9093" y="1160"/>
                  <a:pt x="10800" y="1161"/>
                </a:cubicBezTo>
                <a:cubicBezTo>
                  <a:pt x="12506" y="1161"/>
                  <a:pt x="14182" y="1614"/>
                  <a:pt x="15656" y="2473"/>
                </a:cubicBezTo>
                <a:lnTo>
                  <a:pt x="16241" y="1470"/>
                </a:lnTo>
                <a:cubicBezTo>
                  <a:pt x="14589" y="507"/>
                  <a:pt x="12712" y="-1"/>
                  <a:pt x="10799" y="0"/>
                </a:cubicBezTo>
                <a:cubicBezTo>
                  <a:pt x="8887" y="0"/>
                  <a:pt x="7010" y="507"/>
                  <a:pt x="5358" y="1470"/>
                </a:cubicBezTo>
                <a:close/>
              </a:path>
            </a:pathLst>
          </a:custGeom>
          <a:solidFill>
            <a:schemeClr val="accent2"/>
          </a:solidFill>
          <a:ln w="28575">
            <a:solidFill>
              <a:srgbClr val="FEFF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4581" name="AutoShape 9"/>
          <p:cNvSpPr>
            <a:spLocks noChangeArrowheads="1"/>
          </p:cNvSpPr>
          <p:nvPr/>
        </p:nvSpPr>
        <p:spPr bwMode="ltGray">
          <a:xfrm rot="-3538715">
            <a:off x="3364706" y="3725070"/>
            <a:ext cx="2098675" cy="1979612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3665 w 21600"/>
              <a:gd name="T13" fmla="*/ 0 h 21600"/>
              <a:gd name="T14" fmla="*/ 17935 w 21600"/>
              <a:gd name="T15" fmla="*/ 3564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5943" y="2473"/>
                </a:moveTo>
                <a:cubicBezTo>
                  <a:pt x="7417" y="1614"/>
                  <a:pt x="9093" y="1160"/>
                  <a:pt x="10800" y="1161"/>
                </a:cubicBezTo>
                <a:cubicBezTo>
                  <a:pt x="12506" y="1161"/>
                  <a:pt x="14182" y="1614"/>
                  <a:pt x="15656" y="2473"/>
                </a:cubicBezTo>
                <a:lnTo>
                  <a:pt x="16241" y="1470"/>
                </a:lnTo>
                <a:cubicBezTo>
                  <a:pt x="14589" y="507"/>
                  <a:pt x="12712" y="-1"/>
                  <a:pt x="10799" y="0"/>
                </a:cubicBezTo>
                <a:cubicBezTo>
                  <a:pt x="8887" y="0"/>
                  <a:pt x="7010" y="507"/>
                  <a:pt x="5358" y="1470"/>
                </a:cubicBezTo>
                <a:close/>
              </a:path>
            </a:pathLst>
          </a:custGeom>
          <a:solidFill>
            <a:schemeClr val="accent1"/>
          </a:solidFill>
          <a:ln w="28575">
            <a:solidFill>
              <a:srgbClr val="FEFF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4582" name="AutoShape 10"/>
          <p:cNvSpPr>
            <a:spLocks noChangeArrowheads="1"/>
          </p:cNvSpPr>
          <p:nvPr/>
        </p:nvSpPr>
        <p:spPr bwMode="ltGray">
          <a:xfrm rot="3532500">
            <a:off x="3517107" y="3744118"/>
            <a:ext cx="2095500" cy="1979613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3523 w 21600"/>
              <a:gd name="T13" fmla="*/ 0 h 21600"/>
              <a:gd name="T14" fmla="*/ 18077 w 21600"/>
              <a:gd name="T15" fmla="*/ 360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5759" y="2470"/>
                </a:moveTo>
                <a:cubicBezTo>
                  <a:pt x="7279" y="1550"/>
                  <a:pt x="9022" y="1063"/>
                  <a:pt x="10800" y="1064"/>
                </a:cubicBezTo>
                <a:cubicBezTo>
                  <a:pt x="12577" y="1064"/>
                  <a:pt x="14320" y="1550"/>
                  <a:pt x="15840" y="2470"/>
                </a:cubicBezTo>
                <a:lnTo>
                  <a:pt x="16391" y="1560"/>
                </a:lnTo>
                <a:cubicBezTo>
                  <a:pt x="14705" y="539"/>
                  <a:pt x="12771" y="-1"/>
                  <a:pt x="10799" y="0"/>
                </a:cubicBezTo>
                <a:cubicBezTo>
                  <a:pt x="8828" y="0"/>
                  <a:pt x="6894" y="539"/>
                  <a:pt x="5208" y="1560"/>
                </a:cubicBezTo>
                <a:close/>
              </a:path>
            </a:pathLst>
          </a:custGeom>
          <a:solidFill>
            <a:schemeClr val="hlink"/>
          </a:solidFill>
          <a:ln w="28575">
            <a:solidFill>
              <a:srgbClr val="FEFF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4583" name="Text Box 12"/>
          <p:cNvSpPr txBox="1">
            <a:spLocks noChangeArrowheads="1"/>
          </p:cNvSpPr>
          <p:nvPr/>
        </p:nvSpPr>
        <p:spPr bwMode="gray">
          <a:xfrm>
            <a:off x="1908175" y="3516313"/>
            <a:ext cx="17922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 b="1">
                <a:solidFill>
                  <a:srgbClr val="FF0000"/>
                </a:solidFill>
              </a:rPr>
              <a:t>ТЕМА</a:t>
            </a:r>
            <a:endParaRPr lang="en-US" sz="2000" b="1">
              <a:solidFill>
                <a:srgbClr val="FF0000"/>
              </a:solidFill>
            </a:endParaRPr>
          </a:p>
        </p:txBody>
      </p:sp>
      <p:sp>
        <p:nvSpPr>
          <p:cNvPr id="24584" name="Text Box 13"/>
          <p:cNvSpPr txBox="1">
            <a:spLocks noChangeArrowheads="1"/>
          </p:cNvSpPr>
          <p:nvPr/>
        </p:nvSpPr>
        <p:spPr bwMode="gray">
          <a:xfrm>
            <a:off x="5297488" y="3516313"/>
            <a:ext cx="179228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 b="1">
                <a:solidFill>
                  <a:srgbClr val="FF0000"/>
                </a:solidFill>
              </a:rPr>
              <a:t>ПРОЕКТ</a:t>
            </a:r>
            <a:endParaRPr lang="en-US" sz="2000" b="1">
              <a:solidFill>
                <a:srgbClr val="FF0000"/>
              </a:solidFill>
            </a:endParaRPr>
          </a:p>
        </p:txBody>
      </p:sp>
      <p:sp>
        <p:nvSpPr>
          <p:cNvPr id="61454" name="Rectangle 14"/>
          <p:cNvSpPr>
            <a:spLocks noChangeArrowheads="1"/>
          </p:cNvSpPr>
          <p:nvPr/>
        </p:nvSpPr>
        <p:spPr bwMode="auto">
          <a:xfrm>
            <a:off x="5486400" y="5029200"/>
            <a:ext cx="2827338" cy="144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solidFill>
                  <a:srgbClr val="FF0000"/>
                </a:solidFill>
              </a:rPr>
              <a:t>Проект </a:t>
            </a:r>
            <a:r>
              <a:rPr lang="ru-RU" sz="2400" b="1"/>
              <a:t>— осуществление замысла.</a:t>
            </a:r>
            <a:r>
              <a:rPr lang="ru-RU" sz="1600" b="1"/>
              <a:t/>
            </a:r>
            <a:br>
              <a:rPr lang="ru-RU" sz="1600" b="1"/>
            </a:br>
            <a:endParaRPr lang="en-US" sz="1600" b="1"/>
          </a:p>
        </p:txBody>
      </p:sp>
      <p:sp>
        <p:nvSpPr>
          <p:cNvPr id="61455" name="Rectangle 15"/>
          <p:cNvSpPr>
            <a:spLocks noChangeArrowheads="1"/>
          </p:cNvSpPr>
          <p:nvPr/>
        </p:nvSpPr>
        <p:spPr bwMode="auto">
          <a:xfrm>
            <a:off x="685800" y="5029200"/>
            <a:ext cx="2827338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solidFill>
                  <a:srgbClr val="FF0000"/>
                </a:solidFill>
              </a:rPr>
              <a:t>Тема </a:t>
            </a:r>
            <a:r>
              <a:rPr lang="ru-RU" sz="2400" b="1"/>
              <a:t>—постижение нового. </a:t>
            </a:r>
            <a:r>
              <a:rPr lang="ru-RU" sz="2000" b="1"/>
              <a:t/>
            </a:r>
            <a:br>
              <a:rPr lang="ru-RU" sz="2000" b="1"/>
            </a:br>
            <a:endParaRPr lang="en-US" sz="1600" b="1"/>
          </a:p>
        </p:txBody>
      </p:sp>
      <p:sp>
        <p:nvSpPr>
          <p:cNvPr id="24587" name="Прямоугольник 1"/>
          <p:cNvSpPr>
            <a:spLocks noChangeArrowheads="1"/>
          </p:cNvSpPr>
          <p:nvPr/>
        </p:nvSpPr>
        <p:spPr bwMode="auto">
          <a:xfrm>
            <a:off x="454025" y="460375"/>
            <a:ext cx="718978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1" lang="ru-RU" b="1" i="1">
                <a:solidFill>
                  <a:srgbClr val="C0C0C0"/>
                </a:solidFill>
              </a:rPr>
              <a:t>Особенности планирования  психолого-педагогической работы  на основе интересов детей </a:t>
            </a:r>
          </a:p>
        </p:txBody>
      </p:sp>
      <p:sp>
        <p:nvSpPr>
          <p:cNvPr id="24588" name="Text Box 6"/>
          <p:cNvSpPr txBox="1">
            <a:spLocks noChangeArrowheads="1"/>
          </p:cNvSpPr>
          <p:nvPr/>
        </p:nvSpPr>
        <p:spPr bwMode="gray">
          <a:xfrm>
            <a:off x="3538538" y="4414838"/>
            <a:ext cx="1881187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ru-RU" sz="2800" b="1">
                <a:solidFill>
                  <a:srgbClr val="000000"/>
                </a:solidFill>
              </a:rPr>
              <a:t>Понятия</a:t>
            </a:r>
            <a:endParaRPr lang="en-US" sz="2800" b="1">
              <a:solidFill>
                <a:srgbClr val="000000"/>
              </a:solidFill>
            </a:endParaRPr>
          </a:p>
        </p:txBody>
      </p:sp>
      <p:sp>
        <p:nvSpPr>
          <p:cNvPr id="24589" name="Выгнутая влево стрелка 2"/>
          <p:cNvSpPr>
            <a:spLocks noChangeArrowheads="1"/>
          </p:cNvSpPr>
          <p:nvPr/>
        </p:nvSpPr>
        <p:spPr bwMode="auto">
          <a:xfrm rot="577446">
            <a:off x="179388" y="3657600"/>
            <a:ext cx="1595437" cy="1216025"/>
          </a:xfrm>
          <a:prstGeom prst="curvedRightArrow">
            <a:avLst>
              <a:gd name="adj1" fmla="val 24981"/>
              <a:gd name="adj2" fmla="val 49972"/>
              <a:gd name="adj3" fmla="val 24995"/>
            </a:avLst>
          </a:prstGeom>
          <a:solidFill>
            <a:srgbClr val="FF00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endParaRPr lang="ru-RU"/>
          </a:p>
        </p:txBody>
      </p:sp>
      <p:sp>
        <p:nvSpPr>
          <p:cNvPr id="24590" name="Выгнутая вправо стрелка 1"/>
          <p:cNvSpPr>
            <a:spLocks noChangeArrowheads="1"/>
          </p:cNvSpPr>
          <p:nvPr/>
        </p:nvSpPr>
        <p:spPr bwMode="auto">
          <a:xfrm rot="-892765">
            <a:off x="7261225" y="3657600"/>
            <a:ext cx="1368425" cy="1216025"/>
          </a:xfrm>
          <a:prstGeom prst="curvedLeftArrow">
            <a:avLst>
              <a:gd name="adj1" fmla="val 24981"/>
              <a:gd name="adj2" fmla="val 49972"/>
              <a:gd name="adj3" fmla="val 25007"/>
            </a:avLst>
          </a:prstGeom>
          <a:solidFill>
            <a:srgbClr val="FF00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14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14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1" lang="ru-RU" sz="2000" i="1" smtClean="0">
                <a:solidFill>
                  <a:srgbClr val="800000"/>
                </a:solidFill>
              </a:rPr>
              <a:t/>
            </a:r>
            <a:br>
              <a:rPr kumimoji="1" lang="ru-RU" sz="2000" i="1" smtClean="0">
                <a:solidFill>
                  <a:srgbClr val="800000"/>
                </a:solidFill>
              </a:rPr>
            </a:br>
            <a:endParaRPr kumimoji="1" lang="ru-RU" sz="3200" smtClean="0">
              <a:solidFill>
                <a:srgbClr val="800000"/>
              </a:solidFill>
            </a:endParaRPr>
          </a:p>
        </p:txBody>
      </p:sp>
      <p:sp>
        <p:nvSpPr>
          <p:cNvPr id="2662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>
              <a:buFontTx/>
              <a:buNone/>
            </a:pPr>
            <a:r>
              <a:rPr lang="ru-RU" sz="2000" b="1" smtClean="0"/>
              <a:t>        </a:t>
            </a:r>
          </a:p>
          <a:p>
            <a:pPr marL="609600" indent="-609600">
              <a:buFontTx/>
              <a:buNone/>
            </a:pPr>
            <a:r>
              <a:rPr lang="ru-RU" sz="2000" b="1" smtClean="0">
                <a:solidFill>
                  <a:srgbClr val="800000"/>
                </a:solidFill>
              </a:rPr>
              <a:t>         </a:t>
            </a:r>
            <a:r>
              <a:rPr lang="ru-RU" sz="2400" b="1" smtClean="0">
                <a:solidFill>
                  <a:srgbClr val="800000"/>
                </a:solidFill>
              </a:rPr>
              <a:t>ТЕМЫ МОГУТ БЫТЬ:</a:t>
            </a:r>
          </a:p>
          <a:p>
            <a:pPr marL="609600" indent="-609600"/>
            <a:endParaRPr lang="ru-RU" sz="2400" b="1" smtClean="0">
              <a:solidFill>
                <a:schemeClr val="tx2"/>
              </a:solidFill>
            </a:endParaRPr>
          </a:p>
          <a:p>
            <a:pPr marL="609600" indent="-609600"/>
            <a:r>
              <a:rPr lang="ru-RU" sz="2400" b="1" smtClean="0">
                <a:solidFill>
                  <a:schemeClr val="tx2"/>
                </a:solidFill>
              </a:rPr>
              <a:t>конкретными (дома, игрушки, транспорт);</a:t>
            </a:r>
          </a:p>
          <a:p>
            <a:pPr marL="609600" indent="-609600"/>
            <a:r>
              <a:rPr lang="ru-RU" sz="2400" b="1" smtClean="0">
                <a:solidFill>
                  <a:schemeClr val="tx2"/>
                </a:solidFill>
              </a:rPr>
              <a:t>абстрактными (дружба, мои права, удовольствия, превращения), а также</a:t>
            </a:r>
          </a:p>
          <a:p>
            <a:pPr marL="609600" indent="-609600"/>
            <a:r>
              <a:rPr lang="ru-RU" sz="2400" b="1" smtClean="0">
                <a:solidFill>
                  <a:schemeClr val="tx2"/>
                </a:solidFill>
              </a:rPr>
              <a:t>близкими практическому опыту детей (домашние животные, посуда, зима);</a:t>
            </a:r>
          </a:p>
          <a:p>
            <a:pPr marL="609600" indent="-609600"/>
            <a:r>
              <a:rPr lang="ru-RU" sz="2400" b="1" smtClean="0">
                <a:solidFill>
                  <a:schemeClr val="tx2"/>
                </a:solidFill>
              </a:rPr>
              <a:t>удаленными (цирк, космос, море). </a:t>
            </a:r>
          </a:p>
        </p:txBody>
      </p:sp>
      <p:sp>
        <p:nvSpPr>
          <p:cNvPr id="26627" name="Прямоугольник 1"/>
          <p:cNvSpPr>
            <a:spLocks noChangeArrowheads="1"/>
          </p:cNvSpPr>
          <p:nvPr/>
        </p:nvSpPr>
        <p:spPr bwMode="auto">
          <a:xfrm>
            <a:off x="454025" y="460375"/>
            <a:ext cx="718978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1" lang="ru-RU" b="1" i="1">
                <a:solidFill>
                  <a:srgbClr val="C0C0C0"/>
                </a:solidFill>
              </a:rPr>
              <a:t>Особенности планирования  психолого-педагогической работы  на основе интересов детей</a:t>
            </a:r>
            <a:r>
              <a:rPr kumimoji="1" lang="ru-RU" b="1" i="1">
                <a:solidFill>
                  <a:srgbClr val="5F5F5F"/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689" name="Group 17"/>
          <p:cNvGraphicFramePr>
            <a:graphicFrameLocks noGrp="1"/>
          </p:cNvGraphicFramePr>
          <p:nvPr>
            <p:ph idx="1"/>
          </p:nvPr>
        </p:nvGraphicFramePr>
        <p:xfrm>
          <a:off x="395288" y="3284538"/>
          <a:ext cx="8229600" cy="2560320"/>
        </p:xfrm>
        <a:graphic>
          <a:graphicData uri="http://schemas.openxmlformats.org/drawingml/2006/table">
            <a:tbl>
              <a:tblPr/>
              <a:tblGrid>
                <a:gridCol w="2057400"/>
                <a:gridCol w="2057400"/>
                <a:gridCol w="2057400"/>
                <a:gridCol w="205740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ТЕМА ДНЯ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«Индия»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(Идея Ани)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</a:rPr>
                        <a:t>ЧТО МЫ ЗНАЕМ?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Индия – это страна (Настя)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В Индии жарко (Ильдар)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В Индии есть слоны (Рита)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</a:rPr>
                        <a:t>ЧТО МЫ ХОТИМ УЗНАТЬ?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Какие еще животные живут в Индии? (Карина)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Какую одежду носят там люди? (Сережа)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</a:rPr>
                        <a:t>КАК УЗНАТЬ?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Посмотреть в энциклопедии (Дина)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Спросить у взрослых (Даша)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8685" name="Прямоугольник 1"/>
          <p:cNvSpPr>
            <a:spLocks noChangeArrowheads="1"/>
          </p:cNvSpPr>
          <p:nvPr/>
        </p:nvSpPr>
        <p:spPr bwMode="auto">
          <a:xfrm>
            <a:off x="454025" y="166688"/>
            <a:ext cx="718978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1" lang="ru-RU" b="1" i="1">
                <a:solidFill>
                  <a:srgbClr val="C0C0C0"/>
                </a:solidFill>
              </a:rPr>
              <a:t>Особенности планирования  психолого-педагогической работы  на основе интересов детей 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76475"/>
            <a:ext cx="8229600" cy="746125"/>
          </a:xfr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pPr algn="ctr">
              <a:defRPr/>
            </a:pPr>
            <a:r>
              <a:rPr lang="ru-RU" sz="2400" i="1" dirty="0" smtClean="0">
                <a:solidFill>
                  <a:srgbClr val="C00000"/>
                </a:solidFill>
              </a:rPr>
              <a:t>Модель трех вопросов</a:t>
            </a:r>
            <a:endParaRPr lang="ru-RU" sz="2400" i="1" dirty="0">
              <a:solidFill>
                <a:srgbClr val="C00000"/>
              </a:solidFill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 bwMode="auto">
          <a:xfrm>
            <a:off x="558800" y="1484313"/>
            <a:ext cx="8229600" cy="7461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ru-RU" sz="2800" dirty="0" smtClean="0"/>
              <a:t>Совместное планирование с детьми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kumimoji="1" lang="ru-RU" sz="2000" i="1" smtClean="0">
                <a:solidFill>
                  <a:srgbClr val="800000"/>
                </a:solidFill>
                <a:cs typeface="Arial" charset="0"/>
              </a:rPr>
              <a:t/>
            </a:r>
            <a:br>
              <a:rPr kumimoji="1" lang="ru-RU" sz="2000" i="1" smtClean="0">
                <a:solidFill>
                  <a:srgbClr val="800000"/>
                </a:solidFill>
                <a:cs typeface="Arial" charset="0"/>
              </a:rPr>
            </a:br>
            <a:r>
              <a:rPr kumimoji="1" lang="ru-RU" sz="2000" i="1" smtClean="0">
                <a:solidFill>
                  <a:srgbClr val="800000"/>
                </a:solidFill>
                <a:cs typeface="Arial" charset="0"/>
              </a:rPr>
              <a:t/>
            </a:r>
            <a:br>
              <a:rPr kumimoji="1" lang="ru-RU" sz="2000" i="1" smtClean="0">
                <a:solidFill>
                  <a:srgbClr val="800000"/>
                </a:solidFill>
                <a:cs typeface="Arial" charset="0"/>
              </a:rPr>
            </a:br>
            <a:r>
              <a:rPr kumimoji="1" lang="ru-RU" sz="2000" i="1" smtClean="0">
                <a:solidFill>
                  <a:srgbClr val="C0C0C0"/>
                </a:solidFill>
                <a:cs typeface="Arial" charset="0"/>
              </a:rPr>
              <a:t>Особенности планирования психолого-педагогической работы на основе интересов детей</a:t>
            </a:r>
            <a:r>
              <a:rPr kumimoji="1" lang="ru-RU" i="1" smtClean="0">
                <a:solidFill>
                  <a:srgbClr val="C0C0C0"/>
                </a:solidFill>
                <a:cs typeface="Arial" charset="0"/>
              </a:rPr>
              <a:t/>
            </a:r>
            <a:br>
              <a:rPr kumimoji="1" lang="ru-RU" i="1" smtClean="0">
                <a:solidFill>
                  <a:srgbClr val="C0C0C0"/>
                </a:solidFill>
                <a:cs typeface="Arial" charset="0"/>
              </a:rPr>
            </a:br>
            <a:endParaRPr lang="ru-RU" smtClean="0">
              <a:solidFill>
                <a:srgbClr val="C0C0C0"/>
              </a:solidFill>
            </a:endParaRPr>
          </a:p>
        </p:txBody>
      </p:sp>
      <p:pic>
        <p:nvPicPr>
          <p:cNvPr id="307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-252413" y="2692400"/>
            <a:ext cx="10009188" cy="3935413"/>
          </a:xfrm>
        </p:spPr>
      </p:pic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323850" y="1660525"/>
            <a:ext cx="8640763" cy="74612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ru-RU" sz="1800" dirty="0" smtClean="0">
                <a:solidFill>
                  <a:srgbClr val="C00000"/>
                </a:solidFill>
              </a:rPr>
              <a:t>            Совместный план деятельности детей, родителей и педагогов</a:t>
            </a:r>
            <a:endParaRPr lang="ru-RU" sz="18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kumimoji="1" lang="ru-RU" sz="1800" i="1" smtClean="0">
                <a:solidFill>
                  <a:srgbClr val="C0C0C0"/>
                </a:solidFill>
              </a:rPr>
              <a:t>Особенности планирования</a:t>
            </a:r>
            <a:r>
              <a:rPr kumimoji="1" lang="ru-RU" sz="2000" i="1" smtClean="0">
                <a:solidFill>
                  <a:srgbClr val="C0C0C0"/>
                </a:solidFill>
              </a:rPr>
              <a:t> психолого-педагогической работы на основе интересов детей</a:t>
            </a:r>
          </a:p>
        </p:txBody>
      </p:sp>
      <p:sp>
        <p:nvSpPr>
          <p:cNvPr id="32770" name="Содержимое 2"/>
          <p:cNvSpPr>
            <a:spLocks noGrp="1"/>
          </p:cNvSpPr>
          <p:nvPr>
            <p:ph idx="1"/>
          </p:nvPr>
        </p:nvSpPr>
        <p:spPr>
          <a:xfrm>
            <a:off x="457200" y="2419350"/>
            <a:ext cx="8229600" cy="4133850"/>
          </a:xfrm>
        </p:spPr>
        <p:txBody>
          <a:bodyPr/>
          <a:lstStyle/>
          <a:p>
            <a:pPr eaLnBrk="1" hangingPunct="1">
              <a:buFontTx/>
              <a:buNone/>
            </a:pPr>
            <a:endParaRPr lang="ru-RU" sz="2000" b="1" smtClean="0">
              <a:solidFill>
                <a:srgbClr val="C00000"/>
              </a:solidFill>
            </a:endParaRPr>
          </a:p>
          <a:p>
            <a:pPr eaLnBrk="1" hangingPunct="1">
              <a:buFontTx/>
              <a:buNone/>
            </a:pPr>
            <a:endParaRPr lang="ru-RU" sz="2000" b="1" smtClean="0">
              <a:solidFill>
                <a:srgbClr val="C00000"/>
              </a:solidFill>
            </a:endParaRPr>
          </a:p>
          <a:p>
            <a:pPr eaLnBrk="1" hangingPunct="1">
              <a:buFontTx/>
              <a:buNone/>
            </a:pPr>
            <a:endParaRPr lang="ru-RU" sz="2000" b="1" smtClean="0">
              <a:solidFill>
                <a:srgbClr val="C00000"/>
              </a:solidFill>
            </a:endParaRPr>
          </a:p>
          <a:p>
            <a:pPr eaLnBrk="1" hangingPunct="1">
              <a:buFontTx/>
              <a:buNone/>
            </a:pPr>
            <a:r>
              <a:rPr lang="ru-RU" sz="2000" b="1" smtClean="0">
                <a:solidFill>
                  <a:srgbClr val="C00000"/>
                </a:solidFill>
              </a:rPr>
              <a:t>Разработка темы </a:t>
            </a:r>
          </a:p>
          <a:p>
            <a:pPr eaLnBrk="1" hangingPunct="1">
              <a:buFontTx/>
              <a:buNone/>
            </a:pPr>
            <a:r>
              <a:rPr lang="ru-RU" sz="2000" b="1" smtClean="0">
                <a:solidFill>
                  <a:srgbClr val="C00000"/>
                </a:solidFill>
              </a:rPr>
              <a:t>на основе </a:t>
            </a:r>
          </a:p>
          <a:p>
            <a:pPr eaLnBrk="1" hangingPunct="1">
              <a:buFontTx/>
              <a:buNone/>
            </a:pPr>
            <a:r>
              <a:rPr lang="ru-RU" sz="2000" b="1" smtClean="0">
                <a:solidFill>
                  <a:srgbClr val="C00000"/>
                </a:solidFill>
              </a:rPr>
              <a:t>образовательных областей.</a:t>
            </a:r>
          </a:p>
          <a:p>
            <a:pPr eaLnBrk="1" hangingPunct="1">
              <a:buFontTx/>
              <a:buNone/>
            </a:pPr>
            <a:r>
              <a:rPr lang="ru-RU" sz="2000" b="1" smtClean="0">
                <a:solidFill>
                  <a:srgbClr val="C00000"/>
                </a:solidFill>
              </a:rPr>
              <a:t>                                   </a:t>
            </a:r>
          </a:p>
          <a:p>
            <a:pPr eaLnBrk="1" hangingPunct="1">
              <a:buFontTx/>
              <a:buNone/>
            </a:pPr>
            <a:endParaRPr lang="ru-RU" sz="2400" b="1" smtClean="0">
              <a:solidFill>
                <a:srgbClr val="C00000"/>
              </a:solidFill>
            </a:endParaRPr>
          </a:p>
          <a:p>
            <a:pPr eaLnBrk="1" hangingPunct="1">
              <a:buFontTx/>
              <a:buNone/>
            </a:pPr>
            <a:endParaRPr lang="ru-RU" sz="2400" b="1" smtClean="0">
              <a:solidFill>
                <a:srgbClr val="C00000"/>
              </a:solidFill>
            </a:endParaRPr>
          </a:p>
          <a:p>
            <a:pPr eaLnBrk="1" hangingPunct="1">
              <a:buFontTx/>
              <a:buNone/>
            </a:pPr>
            <a:endParaRPr lang="ru-RU" sz="2400" b="1" smtClean="0">
              <a:solidFill>
                <a:srgbClr val="C00000"/>
              </a:solidFill>
            </a:endParaRPr>
          </a:p>
          <a:p>
            <a:pPr eaLnBrk="1" hangingPunct="1">
              <a:buFontTx/>
              <a:buNone/>
            </a:pPr>
            <a:endParaRPr lang="ru-RU" sz="2400" b="1" smtClean="0">
              <a:solidFill>
                <a:srgbClr val="C00000"/>
              </a:solidFill>
            </a:endParaRPr>
          </a:p>
          <a:p>
            <a:pPr eaLnBrk="1" hangingPunct="1">
              <a:buFontTx/>
              <a:buNone/>
            </a:pPr>
            <a:endParaRPr lang="ru-RU" sz="2400" b="1" smtClean="0">
              <a:solidFill>
                <a:srgbClr val="C00000"/>
              </a:solidFill>
            </a:endParaRPr>
          </a:p>
          <a:p>
            <a:pPr eaLnBrk="1" hangingPunct="1">
              <a:buFontTx/>
              <a:buNone/>
            </a:pPr>
            <a:r>
              <a:rPr lang="ru-RU" sz="2400" b="1" smtClean="0">
                <a:solidFill>
                  <a:srgbClr val="C00000"/>
                </a:solidFill>
              </a:rPr>
              <a:t>               </a:t>
            </a:r>
          </a:p>
        </p:txBody>
      </p:sp>
      <p:sp>
        <p:nvSpPr>
          <p:cNvPr id="32771" name="Нижний колонтитул 3"/>
          <p:cNvSpPr>
            <a:spLocks noGrp="1"/>
          </p:cNvSpPr>
          <p:nvPr>
            <p:ph type="ftr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endParaRPr lang="ru-RU" smtClean="0"/>
          </a:p>
        </p:txBody>
      </p:sp>
      <p:sp>
        <p:nvSpPr>
          <p:cNvPr id="32772" name="Прямоугольник 5"/>
          <p:cNvSpPr>
            <a:spLocks noChangeArrowheads="1"/>
          </p:cNvSpPr>
          <p:nvPr/>
        </p:nvSpPr>
        <p:spPr bwMode="auto">
          <a:xfrm>
            <a:off x="184150" y="5445125"/>
            <a:ext cx="8575675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lvl="1">
              <a:buSzPct val="75000"/>
            </a:pPr>
            <a:r>
              <a:rPr lang="ru-RU" sz="2400" b="1">
                <a:solidFill>
                  <a:srgbClr val="C00000"/>
                </a:solidFill>
              </a:rPr>
              <a:t>Задача 1:   </a:t>
            </a:r>
            <a:endParaRPr lang="ru-RU" sz="2400" b="1">
              <a:solidFill>
                <a:srgbClr val="002060"/>
              </a:solidFill>
            </a:endParaRPr>
          </a:p>
          <a:p>
            <a:pPr marL="0" lvl="1">
              <a:buSzPct val="75000"/>
            </a:pPr>
            <a:r>
              <a:rPr lang="ru-RU" sz="2400" b="1">
                <a:solidFill>
                  <a:srgbClr val="002060"/>
                </a:solidFill>
              </a:rPr>
              <a:t>Определение  базовой образовательной области</a:t>
            </a:r>
          </a:p>
        </p:txBody>
      </p:sp>
      <p:sp>
        <p:nvSpPr>
          <p:cNvPr id="7" name="Заголовок 1"/>
          <p:cNvSpPr txBox="1">
            <a:spLocks/>
          </p:cNvSpPr>
          <p:nvPr/>
        </p:nvSpPr>
        <p:spPr bwMode="auto">
          <a:xfrm>
            <a:off x="349250" y="1673225"/>
            <a:ext cx="8229600" cy="60325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kumimoji="1" lang="ru-RU" sz="2000" i="1" dirty="0" smtClean="0">
                <a:solidFill>
                  <a:srgbClr val="800000"/>
                </a:solidFill>
              </a:rPr>
              <a:t>Планирование работы педагогической командой </a:t>
            </a:r>
          </a:p>
        </p:txBody>
      </p:sp>
      <p:pic>
        <p:nvPicPr>
          <p:cNvPr id="1026" name="Picture 2" descr="D:\ФОТО ДОУ\100_222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14942" y="2845430"/>
            <a:ext cx="3490908" cy="2591542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2"/>
          <p:cNvSpPr txBox="1">
            <a:spLocks noChangeArrowheads="1"/>
          </p:cNvSpPr>
          <p:nvPr/>
        </p:nvSpPr>
        <p:spPr bwMode="auto">
          <a:xfrm>
            <a:off x="-30163" y="427038"/>
            <a:ext cx="9136063" cy="976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spAutoFit/>
          </a:bodyPr>
          <a:lstStyle/>
          <a:p>
            <a:pPr algn="ctr"/>
            <a:r>
              <a:rPr kumimoji="1" lang="ru-RU" sz="2000" b="1" i="1">
                <a:solidFill>
                  <a:srgbClr val="C0C0C0"/>
                </a:solidFill>
                <a:cs typeface="Arial" charset="0"/>
              </a:rPr>
              <a:t>Особенности планирования психолого-педагогической работы  </a:t>
            </a:r>
          </a:p>
          <a:p>
            <a:pPr algn="ctr"/>
            <a:r>
              <a:rPr kumimoji="1" lang="ru-RU" sz="2000" b="1" i="1">
                <a:solidFill>
                  <a:srgbClr val="C0C0C0"/>
                </a:solidFill>
                <a:cs typeface="Arial" charset="0"/>
              </a:rPr>
              <a:t>на основе интересов детей </a:t>
            </a:r>
          </a:p>
          <a:p>
            <a:endParaRPr kumimoji="1" lang="ru-RU" b="1">
              <a:solidFill>
                <a:srgbClr val="C0C0C0"/>
              </a:solidFill>
              <a:cs typeface="Arial" charset="0"/>
            </a:endParaRPr>
          </a:p>
        </p:txBody>
      </p:sp>
      <p:sp>
        <p:nvSpPr>
          <p:cNvPr id="9222" name="Прямоугольник 1"/>
          <p:cNvSpPr>
            <a:spLocks noChangeArrowheads="1"/>
          </p:cNvSpPr>
          <p:nvPr/>
        </p:nvSpPr>
        <p:spPr bwMode="auto">
          <a:xfrm>
            <a:off x="26988" y="5505450"/>
            <a:ext cx="8745537" cy="1014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lvl="1">
              <a:buSzPct val="75000"/>
            </a:pPr>
            <a:r>
              <a:rPr lang="ru-RU" sz="2000" b="1">
                <a:solidFill>
                  <a:srgbClr val="C00000"/>
                </a:solidFill>
              </a:rPr>
              <a:t>Задача 2:   </a:t>
            </a:r>
          </a:p>
          <a:p>
            <a:pPr marL="0" lvl="1">
              <a:buSzPct val="75000"/>
            </a:pPr>
            <a:r>
              <a:rPr lang="ru-RU" sz="2000" b="1">
                <a:solidFill>
                  <a:srgbClr val="002060"/>
                </a:solidFill>
              </a:rPr>
              <a:t>Выделение других образовательных областей, которые  могут быть включены</a:t>
            </a:r>
            <a:r>
              <a:rPr lang="ru-RU" b="1">
                <a:solidFill>
                  <a:srgbClr val="002060"/>
                </a:solidFill>
              </a:rPr>
              <a:t>.</a:t>
            </a:r>
          </a:p>
        </p:txBody>
      </p:sp>
      <p:sp>
        <p:nvSpPr>
          <p:cNvPr id="7" name="Заголовок 1"/>
          <p:cNvSpPr txBox="1">
            <a:spLocks/>
          </p:cNvSpPr>
          <p:nvPr/>
        </p:nvSpPr>
        <p:spPr bwMode="auto">
          <a:xfrm>
            <a:off x="349250" y="1673225"/>
            <a:ext cx="8229600" cy="60325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kumimoji="1" lang="ru-RU" sz="2000" i="1" dirty="0" smtClean="0">
                <a:solidFill>
                  <a:srgbClr val="800000"/>
                </a:solidFill>
              </a:rPr>
              <a:t>Планирование работы педагогической командой </a:t>
            </a:r>
          </a:p>
        </p:txBody>
      </p:sp>
      <p:sp>
        <p:nvSpPr>
          <p:cNvPr id="34820" name="Содержимое 2"/>
          <p:cNvSpPr txBox="1">
            <a:spLocks/>
          </p:cNvSpPr>
          <p:nvPr/>
        </p:nvSpPr>
        <p:spPr bwMode="auto">
          <a:xfrm>
            <a:off x="457200" y="2419350"/>
            <a:ext cx="8229600" cy="413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>
              <a:spcBef>
                <a:spcPct val="20000"/>
              </a:spcBef>
            </a:pPr>
            <a:endParaRPr lang="ru-RU" sz="2000" b="1">
              <a:solidFill>
                <a:srgbClr val="C00000"/>
              </a:solidFill>
            </a:endParaRPr>
          </a:p>
          <a:p>
            <a:pPr>
              <a:spcBef>
                <a:spcPct val="20000"/>
              </a:spcBef>
            </a:pPr>
            <a:endParaRPr lang="ru-RU" sz="2000" b="1">
              <a:solidFill>
                <a:srgbClr val="C00000"/>
              </a:solidFill>
            </a:endParaRPr>
          </a:p>
          <a:p>
            <a:pPr>
              <a:spcBef>
                <a:spcPct val="20000"/>
              </a:spcBef>
            </a:pPr>
            <a:endParaRPr lang="ru-RU" sz="2000" b="1">
              <a:solidFill>
                <a:srgbClr val="C00000"/>
              </a:solidFill>
            </a:endParaRPr>
          </a:p>
          <a:p>
            <a:pPr>
              <a:spcBef>
                <a:spcPct val="20000"/>
              </a:spcBef>
            </a:pPr>
            <a:r>
              <a:rPr lang="ru-RU" sz="2000" b="1">
                <a:solidFill>
                  <a:srgbClr val="C00000"/>
                </a:solidFill>
              </a:rPr>
              <a:t>Разработка темы </a:t>
            </a:r>
          </a:p>
          <a:p>
            <a:pPr>
              <a:spcBef>
                <a:spcPct val="20000"/>
              </a:spcBef>
            </a:pPr>
            <a:r>
              <a:rPr lang="ru-RU" sz="2000" b="1">
                <a:solidFill>
                  <a:srgbClr val="C00000"/>
                </a:solidFill>
              </a:rPr>
              <a:t>на основе </a:t>
            </a:r>
          </a:p>
          <a:p>
            <a:pPr>
              <a:spcBef>
                <a:spcPct val="20000"/>
              </a:spcBef>
            </a:pPr>
            <a:r>
              <a:rPr lang="ru-RU" sz="2000" b="1">
                <a:solidFill>
                  <a:srgbClr val="C00000"/>
                </a:solidFill>
              </a:rPr>
              <a:t>образовательных областей.</a:t>
            </a:r>
          </a:p>
          <a:p>
            <a:pPr>
              <a:spcBef>
                <a:spcPct val="20000"/>
              </a:spcBef>
            </a:pPr>
            <a:r>
              <a:rPr lang="ru-RU" sz="2000" b="1">
                <a:solidFill>
                  <a:srgbClr val="C00000"/>
                </a:solidFill>
              </a:rPr>
              <a:t>                                   </a:t>
            </a:r>
          </a:p>
          <a:p>
            <a:pPr>
              <a:spcBef>
                <a:spcPct val="20000"/>
              </a:spcBef>
            </a:pPr>
            <a:endParaRPr lang="ru-RU" sz="2400" b="1">
              <a:solidFill>
                <a:srgbClr val="C00000"/>
              </a:solidFill>
            </a:endParaRPr>
          </a:p>
          <a:p>
            <a:pPr>
              <a:spcBef>
                <a:spcPct val="20000"/>
              </a:spcBef>
            </a:pPr>
            <a:endParaRPr lang="ru-RU" sz="2400" b="1">
              <a:solidFill>
                <a:srgbClr val="C00000"/>
              </a:solidFill>
            </a:endParaRPr>
          </a:p>
          <a:p>
            <a:pPr>
              <a:spcBef>
                <a:spcPct val="20000"/>
              </a:spcBef>
            </a:pPr>
            <a:endParaRPr lang="ru-RU" sz="2400" b="1">
              <a:solidFill>
                <a:srgbClr val="C00000"/>
              </a:solidFill>
            </a:endParaRPr>
          </a:p>
          <a:p>
            <a:pPr>
              <a:spcBef>
                <a:spcPct val="20000"/>
              </a:spcBef>
            </a:pPr>
            <a:r>
              <a:rPr lang="ru-RU" sz="2400" b="1">
                <a:solidFill>
                  <a:srgbClr val="C00000"/>
                </a:solidFill>
              </a:rPr>
              <a:t>               </a:t>
            </a:r>
          </a:p>
        </p:txBody>
      </p:sp>
      <p:pic>
        <p:nvPicPr>
          <p:cNvPr id="34821" name="Picture 6" descr="P103054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463" y="2565400"/>
            <a:ext cx="3887787" cy="2916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2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92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Rectangle 2"/>
          <p:cNvSpPr>
            <a:spLocks noGrp="1" noChangeArrowheads="1"/>
          </p:cNvSpPr>
          <p:nvPr>
            <p:ph type="title"/>
          </p:nvPr>
        </p:nvSpPr>
        <p:spPr>
          <a:xfrm>
            <a:off x="571472" y="1643050"/>
            <a:ext cx="8229600" cy="576263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algn="ctr">
              <a:defRPr/>
            </a:pPr>
            <a:r>
              <a:rPr kumimoji="1" lang="ru-RU" sz="2000" i="1" dirty="0" smtClean="0">
                <a:solidFill>
                  <a:srgbClr val="800000"/>
                </a:solidFill>
              </a:rPr>
              <a:t>Примерный план одного дня </a:t>
            </a:r>
            <a:br>
              <a:rPr kumimoji="1" lang="ru-RU" sz="2000" i="1" dirty="0" smtClean="0">
                <a:solidFill>
                  <a:srgbClr val="800000"/>
                </a:solidFill>
              </a:rPr>
            </a:br>
            <a:endParaRPr kumimoji="1" lang="ru-RU" sz="2000" i="1" dirty="0" smtClean="0">
              <a:solidFill>
                <a:srgbClr val="800000"/>
              </a:solidFill>
            </a:endParaRPr>
          </a:p>
        </p:txBody>
      </p:sp>
      <p:sp>
        <p:nvSpPr>
          <p:cNvPr id="3686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133600"/>
            <a:ext cx="7715250" cy="3167063"/>
          </a:xfrm>
        </p:spPr>
        <p:txBody>
          <a:bodyPr/>
          <a:lstStyle/>
          <a:p>
            <a:pPr marL="0" indent="0">
              <a:lnSpc>
                <a:spcPct val="90000"/>
              </a:lnSpc>
              <a:buFontTx/>
              <a:buNone/>
            </a:pPr>
            <a:endParaRPr lang="ru-RU" sz="2000" b="1" dirty="0" smtClean="0">
              <a:solidFill>
                <a:srgbClr val="002060"/>
              </a:solidFill>
            </a:endParaRPr>
          </a:p>
          <a:p>
            <a:pPr marL="0" indent="0">
              <a:lnSpc>
                <a:spcPct val="90000"/>
              </a:lnSpc>
              <a:buFontTx/>
              <a:buNone/>
            </a:pPr>
            <a:r>
              <a:rPr kumimoji="1" lang="ru-RU" sz="2000" b="1" i="1" dirty="0" smtClean="0">
                <a:solidFill>
                  <a:srgbClr val="800000"/>
                </a:solidFill>
              </a:rPr>
              <a:t>Тема: «Индия»</a:t>
            </a:r>
            <a:r>
              <a:rPr lang="ru-RU" sz="2000" b="1" dirty="0" smtClean="0">
                <a:solidFill>
                  <a:srgbClr val="002060"/>
                </a:solidFill>
              </a:rPr>
              <a:t> </a:t>
            </a:r>
          </a:p>
          <a:p>
            <a:pPr marL="0" indent="0">
              <a:lnSpc>
                <a:spcPct val="90000"/>
              </a:lnSpc>
              <a:buFontTx/>
              <a:buNone/>
            </a:pPr>
            <a:endParaRPr lang="ru-RU" sz="2000" b="1" dirty="0" smtClean="0">
              <a:solidFill>
                <a:srgbClr val="002060"/>
              </a:solidFill>
            </a:endParaRPr>
          </a:p>
          <a:p>
            <a:pPr marL="0" indent="0">
              <a:lnSpc>
                <a:spcPct val="90000"/>
              </a:lnSpc>
              <a:buFontTx/>
              <a:buNone/>
            </a:pPr>
            <a:r>
              <a:rPr lang="ru-RU" sz="2000" b="1" dirty="0" smtClean="0">
                <a:solidFill>
                  <a:srgbClr val="002060"/>
                </a:solidFill>
              </a:rPr>
              <a:t>Ключевое содержание: </a:t>
            </a:r>
          </a:p>
          <a:p>
            <a:pPr marL="0" indent="0">
              <a:lnSpc>
                <a:spcPct val="90000"/>
              </a:lnSpc>
              <a:buFontTx/>
              <a:buNone/>
            </a:pPr>
            <a:r>
              <a:rPr lang="ru-RU" sz="2000" b="1" dirty="0" smtClean="0">
                <a:solidFill>
                  <a:srgbClr val="002060"/>
                </a:solidFill>
              </a:rPr>
              <a:t>Содействовать проявлению созидательной и творческой активности, </a:t>
            </a:r>
          </a:p>
          <a:p>
            <a:pPr marL="0" indent="0">
              <a:lnSpc>
                <a:spcPct val="90000"/>
              </a:lnSpc>
              <a:buFontTx/>
              <a:buNone/>
            </a:pPr>
            <a:r>
              <a:rPr lang="ru-RU" sz="2000" b="1" dirty="0" smtClean="0">
                <a:solidFill>
                  <a:srgbClr val="002060"/>
                </a:solidFill>
              </a:rPr>
              <a:t>побуждать к активному использованию разнообразных изобразительных и конструктивных материалов для реализации собственных целей  - </a:t>
            </a:r>
            <a:r>
              <a:rPr lang="ru-RU" sz="2000" i="1" dirty="0" smtClean="0">
                <a:solidFill>
                  <a:srgbClr val="002060"/>
                </a:solidFill>
              </a:rPr>
              <a:t>(«Художественное творчество) </a:t>
            </a:r>
          </a:p>
        </p:txBody>
      </p:sp>
      <p:sp>
        <p:nvSpPr>
          <p:cNvPr id="36867" name="Прямоугольник 1"/>
          <p:cNvSpPr>
            <a:spLocks noChangeArrowheads="1"/>
          </p:cNvSpPr>
          <p:nvPr/>
        </p:nvSpPr>
        <p:spPr bwMode="auto">
          <a:xfrm>
            <a:off x="395288" y="404813"/>
            <a:ext cx="777716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1" lang="ru-RU" b="1" i="1">
                <a:solidFill>
                  <a:srgbClr val="B2B2B2"/>
                </a:solidFill>
                <a:cs typeface="Arial" charset="0"/>
              </a:rPr>
              <a:t>Особенности планирования психолого-педагогической работы на основе интересов детей</a:t>
            </a:r>
            <a:endParaRPr lang="ru-RU" b="1">
              <a:solidFill>
                <a:srgbClr val="B2B2B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2"/>
          <p:cNvSpPr>
            <a:spLocks noGrp="1" noChangeArrowheads="1"/>
          </p:cNvSpPr>
          <p:nvPr>
            <p:ph type="title"/>
          </p:nvPr>
        </p:nvSpPr>
        <p:spPr>
          <a:xfrm>
            <a:off x="684213" y="333375"/>
            <a:ext cx="7632700" cy="601663"/>
          </a:xfrm>
        </p:spPr>
        <p:txBody>
          <a:bodyPr/>
          <a:lstStyle/>
          <a:p>
            <a:pPr algn="ctr"/>
            <a:r>
              <a:rPr kumimoji="1" lang="ru-RU" sz="2000" i="1" smtClean="0">
                <a:solidFill>
                  <a:srgbClr val="B2B2B2"/>
                </a:solidFill>
                <a:cs typeface="Arial" charset="0"/>
              </a:rPr>
              <a:t/>
            </a:r>
            <a:br>
              <a:rPr kumimoji="1" lang="ru-RU" sz="2000" i="1" smtClean="0">
                <a:solidFill>
                  <a:srgbClr val="B2B2B2"/>
                </a:solidFill>
                <a:cs typeface="Arial" charset="0"/>
              </a:rPr>
            </a:br>
            <a:r>
              <a:rPr kumimoji="1" lang="ru-RU" sz="2000" i="1" smtClean="0">
                <a:solidFill>
                  <a:srgbClr val="B2B2B2"/>
                </a:solidFill>
                <a:cs typeface="Arial" charset="0"/>
              </a:rPr>
              <a:t/>
            </a:r>
            <a:br>
              <a:rPr kumimoji="1" lang="ru-RU" sz="2000" i="1" smtClean="0">
                <a:solidFill>
                  <a:srgbClr val="B2B2B2"/>
                </a:solidFill>
                <a:cs typeface="Arial" charset="0"/>
              </a:rPr>
            </a:br>
            <a:r>
              <a:rPr kumimoji="1" lang="ru-RU" sz="2000" i="1" smtClean="0">
                <a:solidFill>
                  <a:srgbClr val="B2B2B2"/>
                </a:solidFill>
                <a:cs typeface="Arial" charset="0"/>
              </a:rPr>
              <a:t>Особенности планирования психолого-педагогической работы на основе интересов детей</a:t>
            </a:r>
            <a:r>
              <a:rPr kumimoji="1" lang="ru-RU" i="1" smtClean="0">
                <a:solidFill>
                  <a:srgbClr val="800000"/>
                </a:solidFill>
                <a:cs typeface="Arial" charset="0"/>
              </a:rPr>
              <a:t/>
            </a:r>
            <a:br>
              <a:rPr kumimoji="1" lang="ru-RU" i="1" smtClean="0">
                <a:solidFill>
                  <a:srgbClr val="800000"/>
                </a:solidFill>
                <a:cs typeface="Arial" charset="0"/>
              </a:rPr>
            </a:br>
            <a:r>
              <a:rPr kumimoji="1" lang="ru-RU" sz="2000" i="1" smtClean="0">
                <a:solidFill>
                  <a:srgbClr val="800000"/>
                </a:solidFill>
              </a:rPr>
              <a:t>Примерный план одного дня</a:t>
            </a:r>
            <a:endParaRPr kumimoji="1" lang="ru-RU" sz="2000" i="1" smtClean="0">
              <a:solidFill>
                <a:srgbClr val="800000"/>
              </a:solidFill>
              <a:cs typeface="Arial" charset="0"/>
            </a:endParaRPr>
          </a:p>
        </p:txBody>
      </p:sp>
      <p:graphicFrame>
        <p:nvGraphicFramePr>
          <p:cNvPr id="38932" name="Group 20"/>
          <p:cNvGraphicFramePr>
            <a:graphicFrameLocks noGrp="1"/>
          </p:cNvGraphicFramePr>
          <p:nvPr>
            <p:ph idx="1"/>
          </p:nvPr>
        </p:nvGraphicFramePr>
        <p:xfrm>
          <a:off x="755650" y="1557338"/>
          <a:ext cx="8229600" cy="4825048"/>
        </p:xfrm>
        <a:graphic>
          <a:graphicData uri="http://schemas.openxmlformats.org/drawingml/2006/table">
            <a:tbl>
              <a:tblPr/>
              <a:tblGrid>
                <a:gridCol w="1295400"/>
                <a:gridCol w="4043363"/>
                <a:gridCol w="1357312"/>
                <a:gridCol w="1533525"/>
              </a:tblGrid>
              <a:tr h="38258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</a:rPr>
                        <a:t>Центр активности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A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</a:rPr>
                        <a:t>Содержание деятельности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A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</a:rPr>
                        <a:t>Изменения в обстановке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AF5"/>
                    </a:solidFill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</a:rPr>
                        <a:t>Области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AF5"/>
                    </a:solidFill>
                  </a:tcPr>
                </a:tc>
              </a:tr>
              <a:tr h="430688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Утренний сбор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Организационный момент.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1.Рразминка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Встанем мы в кружочек дружно,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Поздороваться нам нужно.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Говорю тебе «Привет».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Улыбнись скорей в ответ.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Здравствуй, правая рука,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Здравствуй, левая рука,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Здравствуй, друг!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Здравствуй, друг!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Здравствуй, наш весёлый круг!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2.Приветствие по-индийски. (Две ладошки прижимаем к груди и делаем небольшой поклон, говорим «но-масте»)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Фонограмма с индийской мелодией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Музыка</a:t>
                      </a:r>
                    </a:p>
                    <a:p>
                      <a:pPr marL="533400" marR="0" lvl="0" indent="-5334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Социализация</a:t>
                      </a:r>
                    </a:p>
                    <a:p>
                      <a:pPr marL="533400" marR="0" lvl="0" indent="-5334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Физическая</a:t>
                      </a:r>
                    </a:p>
                    <a:p>
                      <a:pPr marL="533400" marR="0" lvl="0" indent="-5334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культура</a:t>
                      </a:r>
                    </a:p>
                    <a:p>
                      <a:pPr marL="533400" marR="0" lvl="0" indent="-5334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Чтение</a:t>
                      </a:r>
                    </a:p>
                    <a:p>
                      <a:pPr marL="533400" marR="0" lvl="0" indent="-5334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художественной</a:t>
                      </a:r>
                    </a:p>
                    <a:p>
                      <a:pPr marL="533400" marR="0" lvl="0" indent="-5334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литературы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1" lang="ru-RU" sz="2000" i="1" smtClean="0">
                <a:solidFill>
                  <a:srgbClr val="C0C0C0"/>
                </a:solidFill>
                <a:cs typeface="Arial" charset="0"/>
              </a:rPr>
              <a:t/>
            </a:r>
            <a:br>
              <a:rPr kumimoji="1" lang="ru-RU" sz="2000" i="1" smtClean="0">
                <a:solidFill>
                  <a:srgbClr val="C0C0C0"/>
                </a:solidFill>
                <a:cs typeface="Arial" charset="0"/>
              </a:rPr>
            </a:br>
            <a:r>
              <a:rPr kumimoji="1" lang="ru-RU" sz="1800" i="1" smtClean="0">
                <a:solidFill>
                  <a:srgbClr val="C0C0C0"/>
                </a:solidFill>
                <a:cs typeface="Arial" charset="0"/>
              </a:rPr>
              <a:t>Особенности планирования психолого-педагогической работы на основе интересов детей</a:t>
            </a:r>
            <a:r>
              <a:rPr kumimoji="1" lang="ru-RU" i="1" smtClean="0">
                <a:solidFill>
                  <a:srgbClr val="C0C0C0"/>
                </a:solidFill>
                <a:cs typeface="Arial" charset="0"/>
              </a:rPr>
              <a:t/>
            </a:r>
            <a:br>
              <a:rPr kumimoji="1" lang="ru-RU" i="1" smtClean="0">
                <a:solidFill>
                  <a:srgbClr val="C0C0C0"/>
                </a:solidFill>
                <a:cs typeface="Arial" charset="0"/>
              </a:rPr>
            </a:br>
            <a:r>
              <a:rPr kumimoji="1" lang="ru-RU" sz="1800" i="1" smtClean="0">
                <a:solidFill>
                  <a:srgbClr val="990000"/>
                </a:solidFill>
                <a:cs typeface="Arial" charset="0"/>
              </a:rPr>
              <a:t>Примерный план одного дня</a:t>
            </a:r>
          </a:p>
        </p:txBody>
      </p:sp>
      <p:graphicFrame>
        <p:nvGraphicFramePr>
          <p:cNvPr id="61465" name="Group 25"/>
          <p:cNvGraphicFramePr>
            <a:graphicFrameLocks noGrp="1"/>
          </p:cNvGraphicFramePr>
          <p:nvPr>
            <p:ph idx="1"/>
          </p:nvPr>
        </p:nvGraphicFramePr>
        <p:xfrm>
          <a:off x="457200" y="1533525"/>
          <a:ext cx="8229600" cy="5019675"/>
        </p:xfrm>
        <a:graphic>
          <a:graphicData uri="http://schemas.openxmlformats.org/drawingml/2006/table">
            <a:tbl>
              <a:tblPr/>
              <a:tblGrid>
                <a:gridCol w="1377950"/>
                <a:gridCol w="3889375"/>
                <a:gridCol w="1584325"/>
                <a:gridCol w="1377950"/>
              </a:tblGrid>
              <a:tr h="50196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3.Посадка детей на круговой сбор </a:t>
                      </a:r>
                    </a:p>
                    <a:p>
                      <a:pPr marL="533400" marR="0" lvl="0" indent="-5334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(сначала садятся дети, у которых имя</a:t>
                      </a:r>
                    </a:p>
                    <a:p>
                      <a:pPr marL="533400" marR="0" lvl="0" indent="-5334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заканчивается на гласный звук, затем те, у</a:t>
                      </a:r>
                    </a:p>
                    <a:p>
                      <a:pPr marL="533400" marR="0" lvl="0" indent="-5334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которых фамилия заканчивается на согласный</a:t>
                      </a:r>
                    </a:p>
                    <a:p>
                      <a:pPr marL="533400" marR="0" lvl="0" indent="-5334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звук, всем остальным).</a:t>
                      </a:r>
                    </a:p>
                    <a:p>
                      <a:pPr marL="533400" marR="0" lvl="0" indent="-5334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4.Обсуждение правил поведения </a:t>
                      </a:r>
                    </a:p>
                    <a:p>
                      <a:pPr marL="533400" marR="0" lvl="0" indent="-5334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5.Информация дежурного по погоде.</a:t>
                      </a:r>
                    </a:p>
                    <a:p>
                      <a:pPr marL="533400" marR="0" lvl="0" indent="-5334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6.Обсуждение новости дня </a:t>
                      </a:r>
                    </a:p>
                    <a:p>
                      <a:pPr marL="533400" marR="0" lvl="0" indent="-5334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7.Обсуждение темы: </a:t>
                      </a:r>
                    </a:p>
                    <a:p>
                      <a:pPr marL="533400" marR="0" lvl="0" indent="-5334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«Что вы знаете про Индию»., например,</a:t>
                      </a:r>
                    </a:p>
                    <a:p>
                      <a:pPr marL="533400" marR="0" lvl="0" indent="-5334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Что вы знаете про культуру Индии?</a:t>
                      </a:r>
                    </a:p>
                    <a:p>
                      <a:pPr marL="533400" marR="0" lvl="0" indent="-5334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Какие животные там живут?</a:t>
                      </a:r>
                    </a:p>
                    <a:p>
                      <a:pPr marL="533400" marR="0" lvl="0" indent="-5334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Что вы знаете про одежду, которую там носят?</a:t>
                      </a:r>
                    </a:p>
                    <a:p>
                      <a:pPr marL="533400" marR="0" lvl="0" indent="-5334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Какие там есть достопримечательности?</a:t>
                      </a:r>
                    </a:p>
                    <a:p>
                      <a:pPr marL="533400" marR="0" lvl="0" indent="-5334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8. Презентация центров  активности</a:t>
                      </a:r>
                    </a:p>
                    <a:p>
                      <a:pPr marL="533400" marR="0" lvl="0" indent="-5334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9. Планирование деятельности в центрах</a:t>
                      </a:r>
                    </a:p>
                    <a:p>
                      <a:pPr marL="533400" marR="0" lvl="0" indent="-5334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Фонограмма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Познание</a:t>
                      </a:r>
                    </a:p>
                    <a:p>
                      <a:pPr marL="533400" marR="0" lvl="0" indent="-5334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Социализация</a:t>
                      </a:r>
                    </a:p>
                    <a:p>
                      <a:pPr marL="533400" marR="0" lvl="0" indent="-5334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Коммуникация </a:t>
                      </a:r>
                    </a:p>
                    <a:p>
                      <a:pPr marL="533400" marR="0" lvl="0" indent="-5334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Музыка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404813"/>
            <a:ext cx="8507412" cy="239712"/>
          </a:xfrm>
        </p:spPr>
        <p:txBody>
          <a:bodyPr/>
          <a:lstStyle/>
          <a:p>
            <a:pPr algn="ctr"/>
            <a:r>
              <a:rPr kumimoji="1" lang="ru-RU" sz="1800" i="1" smtClean="0">
                <a:solidFill>
                  <a:srgbClr val="B2B2B2"/>
                </a:solidFill>
                <a:cs typeface="Arial" charset="0"/>
              </a:rPr>
              <a:t>Особенности планирования психолого-педагогической работы на основе интересов детей</a:t>
            </a:r>
          </a:p>
        </p:txBody>
      </p:sp>
      <p:graphicFrame>
        <p:nvGraphicFramePr>
          <p:cNvPr id="43024" name="Group 16"/>
          <p:cNvGraphicFramePr>
            <a:graphicFrameLocks noGrp="1"/>
          </p:cNvGraphicFramePr>
          <p:nvPr>
            <p:ph idx="1"/>
          </p:nvPr>
        </p:nvGraphicFramePr>
        <p:xfrm>
          <a:off x="457200" y="1533525"/>
          <a:ext cx="8229600" cy="5019675"/>
        </p:xfrm>
        <a:graphic>
          <a:graphicData uri="http://schemas.openxmlformats.org/drawingml/2006/table">
            <a:tbl>
              <a:tblPr/>
              <a:tblGrid>
                <a:gridCol w="1450975"/>
                <a:gridCol w="3959225"/>
                <a:gridCol w="1296988"/>
                <a:gridCol w="1522412"/>
              </a:tblGrid>
              <a:tr h="50196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Центр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Искусства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1.Коллективная работа «Павлин». </a:t>
                      </a:r>
                    </a:p>
                    <a:p>
                      <a:pPr marL="533400" marR="0" lvl="0" indent="-5334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2.Коллаж «Орнамент Индии». </a:t>
                      </a:r>
                    </a:p>
                    <a:p>
                      <a:pPr marL="533400" marR="0" lvl="0" indent="-5334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3.Ручной труд «Гирлянда из цветов»</a:t>
                      </a:r>
                    </a:p>
                    <a:p>
                      <a:pPr marL="533400" marR="0" lvl="0" indent="-5334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4.Рисование «Узор невесты на руке» </a:t>
                      </a:r>
                    </a:p>
                    <a:p>
                      <a:pPr marL="533400" marR="0" lvl="0" indent="-5334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(Перенести узор с образца на бумажную ладонь)</a:t>
                      </a:r>
                    </a:p>
                    <a:p>
                      <a:pPr marL="533400" marR="0" lvl="0" indent="-5334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5.Раскрашивание коврика  для слона. </a:t>
                      </a:r>
                    </a:p>
                    <a:p>
                      <a:pPr marL="533400" marR="0" lvl="0" indent="-5334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6.Выкладывание  узора из риса на картоне с пластилиновой основой.  Отметить трудность работы, кропотливость и аккуратность, а также умение работать в паре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Фонограмма.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Диски,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пластилин,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цветная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пластмасса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, гофрировання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бумага , нитки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с иголкой,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картон с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пластилиновой основой, рис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Художественное</a:t>
                      </a:r>
                    </a:p>
                    <a:p>
                      <a:pPr marL="533400" marR="0" lvl="0" indent="-5334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творчество.</a:t>
                      </a:r>
                    </a:p>
                    <a:p>
                      <a:pPr marL="533400" marR="0" lvl="0" indent="-5334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Познание.</a:t>
                      </a:r>
                    </a:p>
                    <a:p>
                      <a:pPr marL="533400" marR="0" lvl="0" indent="-5334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Труд</a:t>
                      </a:r>
                    </a:p>
                    <a:p>
                      <a:pPr marL="533400" marR="0" lvl="0" indent="-5334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Безопасность.</a:t>
                      </a:r>
                    </a:p>
                    <a:p>
                      <a:pPr marL="533400" marR="0" lvl="0" indent="-5334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Музыка</a:t>
                      </a: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3022" name="Прямоугольник 1"/>
          <p:cNvSpPr>
            <a:spLocks noChangeArrowheads="1"/>
          </p:cNvSpPr>
          <p:nvPr/>
        </p:nvSpPr>
        <p:spPr bwMode="auto">
          <a:xfrm>
            <a:off x="1042988" y="1125538"/>
            <a:ext cx="56165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1" lang="ru-RU" b="1" i="1">
                <a:solidFill>
                  <a:srgbClr val="800000"/>
                </a:solidFill>
              </a:rPr>
              <a:t>Примерный план одного дня</a:t>
            </a:r>
            <a:endParaRPr lang="ru-RU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2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1" lang="ru-RU" sz="1800" i="1" smtClean="0">
                <a:solidFill>
                  <a:srgbClr val="B2B2B2"/>
                </a:solidFill>
                <a:cs typeface="Arial" charset="0"/>
              </a:rPr>
              <a:t/>
            </a:r>
            <a:br>
              <a:rPr kumimoji="1" lang="ru-RU" sz="1800" i="1" smtClean="0">
                <a:solidFill>
                  <a:srgbClr val="B2B2B2"/>
                </a:solidFill>
                <a:cs typeface="Arial" charset="0"/>
              </a:rPr>
            </a:br>
            <a:r>
              <a:rPr kumimoji="1" lang="ru-RU" sz="1800" i="1" smtClean="0">
                <a:solidFill>
                  <a:srgbClr val="B2B2B2"/>
                </a:solidFill>
                <a:cs typeface="Arial" charset="0"/>
              </a:rPr>
              <a:t>Особенности планирования психолого-педагогической работы на основе интересов детей</a:t>
            </a:r>
            <a:br>
              <a:rPr kumimoji="1" lang="ru-RU" sz="1800" i="1" smtClean="0">
                <a:solidFill>
                  <a:srgbClr val="B2B2B2"/>
                </a:solidFill>
                <a:cs typeface="Arial" charset="0"/>
              </a:rPr>
            </a:br>
            <a:r>
              <a:rPr kumimoji="1" lang="ru-RU" sz="1800" i="1" smtClean="0">
                <a:solidFill>
                  <a:srgbClr val="B2B2B2"/>
                </a:solidFill>
                <a:cs typeface="Arial" charset="0"/>
              </a:rPr>
              <a:t/>
            </a:r>
            <a:br>
              <a:rPr kumimoji="1" lang="ru-RU" sz="1800" i="1" smtClean="0">
                <a:solidFill>
                  <a:srgbClr val="B2B2B2"/>
                </a:solidFill>
                <a:cs typeface="Arial" charset="0"/>
              </a:rPr>
            </a:br>
            <a:r>
              <a:rPr kumimoji="1" lang="ru-RU" sz="1800" i="1" smtClean="0">
                <a:solidFill>
                  <a:srgbClr val="800000"/>
                </a:solidFill>
                <a:cs typeface="Arial" charset="0"/>
              </a:rPr>
              <a:t>Примерный план одного дня</a:t>
            </a:r>
          </a:p>
        </p:txBody>
      </p:sp>
      <p:graphicFrame>
        <p:nvGraphicFramePr>
          <p:cNvPr id="45072" name="Group 16"/>
          <p:cNvGraphicFramePr>
            <a:graphicFrameLocks noGrp="1"/>
          </p:cNvGraphicFramePr>
          <p:nvPr>
            <p:ph idx="1"/>
          </p:nvPr>
        </p:nvGraphicFramePr>
        <p:xfrm>
          <a:off x="457200" y="1533525"/>
          <a:ext cx="8229600" cy="3931920"/>
        </p:xfrm>
        <a:graphic>
          <a:graphicData uri="http://schemas.openxmlformats.org/drawingml/2006/table">
            <a:tbl>
              <a:tblPr/>
              <a:tblGrid>
                <a:gridCol w="1162050"/>
                <a:gridCol w="4392613"/>
                <a:gridCol w="1296987"/>
                <a:gridCol w="1377950"/>
              </a:tblGrid>
              <a:tr h="34798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Центр манип-х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игр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Нарисуй путь слона по схеме.</a:t>
                      </a:r>
                    </a:p>
                    <a:p>
                      <a:pPr marL="533400" marR="0" lvl="0" indent="-5334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Штриховка «Индийский слон».</a:t>
                      </a:r>
                    </a:p>
                    <a:p>
                      <a:pPr marL="533400" marR="0" lvl="0" indent="-5334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«Кто лишний?» (Зачеркни лишнее животное)</a:t>
                      </a:r>
                    </a:p>
                    <a:p>
                      <a:pPr marL="533400" marR="0" lvl="0" indent="-5334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«Соедини попарно картинки и тени».</a:t>
                      </a:r>
                    </a:p>
                    <a:p>
                      <a:pPr marL="533400" marR="0" lvl="0" indent="-5334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«Помоги животным найти хвосты»</a:t>
                      </a:r>
                    </a:p>
                    <a:p>
                      <a:pPr marL="533400" marR="0" lvl="0" indent="-5334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«Грамотей» (Впиши пропущенные буквы).</a:t>
                      </a:r>
                    </a:p>
                    <a:p>
                      <a:pPr marL="533400" marR="0" lvl="0" indent="-5334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«Весёлые пазлы»</a:t>
                      </a:r>
                    </a:p>
                    <a:p>
                      <a:pPr marL="533400" marR="0" lvl="0" indent="-5334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«Соедини точки по-порядку и раскрась картинку».</a:t>
                      </a:r>
                    </a:p>
                    <a:p>
                      <a:pPr marL="533400" marR="0" lvl="0" indent="-5334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«Помоги кобре найти крысу»</a:t>
                      </a:r>
                    </a:p>
                    <a:p>
                      <a:pPr marL="533400" marR="0" lvl="0" indent="-5334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«Зоосчиталка». Сколько здесь животных каждого вида.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Схемы,  карточки для штриховки с изображением индийского слона, карточки с изображением животных, дид. игра «Помоги животным найти хвосты», «Грамотей», «Помоги кобре найти крысу»,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Худ. </a:t>
                      </a:r>
                    </a:p>
                    <a:p>
                      <a:pPr marL="533400" marR="0" lvl="0" indent="-5334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творчество</a:t>
                      </a:r>
                    </a:p>
                    <a:p>
                      <a:pPr marL="533400" marR="0" lvl="0" indent="-5334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Познание</a:t>
                      </a:r>
                    </a:p>
                    <a:p>
                      <a:pPr marL="533400" marR="0" lvl="0" indent="-5334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Социализация</a:t>
                      </a:r>
                    </a:p>
                    <a:p>
                      <a:pPr marL="533400" marR="0" lvl="0" indent="-5334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Коммуникация </a:t>
                      </a:r>
                    </a:p>
                    <a:p>
                      <a:pPr marL="533400" marR="0" lvl="0" indent="-5334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Чтение худ. </a:t>
                      </a:r>
                    </a:p>
                    <a:p>
                      <a:pPr marL="533400" marR="0" lvl="0" indent="-5334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литературы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22"/>
          <p:cNvSpPr>
            <a:spLocks noGrp="1" noChangeArrowheads="1"/>
          </p:cNvSpPr>
          <p:nvPr>
            <p:ph type="title"/>
          </p:nvPr>
        </p:nvSpPr>
        <p:spPr>
          <a:xfrm>
            <a:off x="457200" y="404813"/>
            <a:ext cx="8686800" cy="746125"/>
          </a:xfrm>
        </p:spPr>
        <p:txBody>
          <a:bodyPr/>
          <a:lstStyle/>
          <a:p>
            <a:pPr algn="ctr"/>
            <a:r>
              <a:rPr kumimoji="1" lang="ru-RU" sz="1800" i="1" smtClean="0">
                <a:solidFill>
                  <a:srgbClr val="B2B2B2"/>
                </a:solidFill>
                <a:cs typeface="Arial" charset="0"/>
              </a:rPr>
              <a:t>Особенности планирования психолого-педагогической работы на основе интересов детей</a:t>
            </a:r>
            <a:r>
              <a:rPr kumimoji="1" lang="ru-RU" sz="2000" i="1" smtClean="0">
                <a:solidFill>
                  <a:srgbClr val="B2B2B2"/>
                </a:solidFill>
                <a:cs typeface="Arial" charset="0"/>
              </a:rPr>
              <a:t/>
            </a:r>
            <a:br>
              <a:rPr kumimoji="1" lang="ru-RU" sz="2000" i="1" smtClean="0">
                <a:solidFill>
                  <a:srgbClr val="B2B2B2"/>
                </a:solidFill>
                <a:cs typeface="Arial" charset="0"/>
              </a:rPr>
            </a:br>
            <a:r>
              <a:rPr kumimoji="1" lang="ru-RU" sz="2000" i="1" smtClean="0">
                <a:solidFill>
                  <a:srgbClr val="B2B2B2"/>
                </a:solidFill>
                <a:cs typeface="Arial" charset="0"/>
              </a:rPr>
              <a:t/>
            </a:r>
            <a:br>
              <a:rPr kumimoji="1" lang="ru-RU" sz="2000" i="1" smtClean="0">
                <a:solidFill>
                  <a:srgbClr val="B2B2B2"/>
                </a:solidFill>
                <a:cs typeface="Arial" charset="0"/>
              </a:rPr>
            </a:br>
            <a:r>
              <a:rPr kumimoji="1" lang="ru-RU" sz="1800" i="1" smtClean="0">
                <a:solidFill>
                  <a:srgbClr val="800000"/>
                </a:solidFill>
                <a:cs typeface="Arial" charset="0"/>
              </a:rPr>
              <a:t>Примерный план одного дня</a:t>
            </a:r>
          </a:p>
        </p:txBody>
      </p:sp>
      <p:graphicFrame>
        <p:nvGraphicFramePr>
          <p:cNvPr id="111657" name="Group 41"/>
          <p:cNvGraphicFramePr>
            <a:graphicFrameLocks noGrp="1"/>
          </p:cNvGraphicFramePr>
          <p:nvPr>
            <p:ph idx="1"/>
          </p:nvPr>
        </p:nvGraphicFramePr>
        <p:xfrm>
          <a:off x="457200" y="1533525"/>
          <a:ext cx="8229600" cy="4834128"/>
        </p:xfrm>
        <a:graphic>
          <a:graphicData uri="http://schemas.openxmlformats.org/drawingml/2006/table">
            <a:tbl>
              <a:tblPr/>
              <a:tblGrid>
                <a:gridCol w="1377950"/>
                <a:gridCol w="3816350"/>
                <a:gridCol w="1584325"/>
                <a:gridCol w="1450975"/>
              </a:tblGrid>
              <a:tr h="21113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Центр  литературы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Рассматривание книги «Загадочное путешествие» Х.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Хандури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.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Решение задач 34-35 стр.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Чтение отрывка «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Маугли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».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Рисование и лепка животных Джунглей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Изготовление книжки-малышки «Животные Джунглей»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путешествие» Х.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Хандури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.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Фломастеры,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сангина, восковые мелки.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Пластилин, глина.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Дырокол, тесемка,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картон, ламинатор,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брошюрователь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Чтение худ. литературы</a:t>
                      </a:r>
                    </a:p>
                    <a:p>
                      <a:pPr marL="533400" marR="0" lvl="0" indent="-5334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Познание</a:t>
                      </a:r>
                    </a:p>
                    <a:p>
                      <a:pPr marL="533400" marR="0" lvl="0" indent="-5334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Х. творчество</a:t>
                      </a:r>
                    </a:p>
                    <a:p>
                      <a:pPr marL="533400" marR="0" lvl="0" indent="-5334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Труд</a:t>
                      </a:r>
                    </a:p>
                    <a:p>
                      <a:pPr marL="533400" marR="0" lvl="0" indent="-5334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Социализация</a:t>
                      </a:r>
                    </a:p>
                    <a:p>
                      <a:pPr marL="533400" marR="0" lvl="0" indent="-5334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Коммуникация</a:t>
                      </a:r>
                    </a:p>
                    <a:p>
                      <a:pPr marL="533400" marR="0" lvl="0" indent="-5334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Безопасность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098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Центр естество-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знания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Рассматривание манго. </a:t>
                      </a:r>
                    </a:p>
                    <a:p>
                      <a:pPr marL="533400" marR="0" lvl="0" indent="-5334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Ищем Индию на карте мира.</a:t>
                      </a:r>
                    </a:p>
                    <a:p>
                      <a:pPr marL="533400" marR="0" lvl="0" indent="-5334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Раскрашивание карты Индии.</a:t>
                      </a:r>
                    </a:p>
                    <a:p>
                      <a:pPr marL="533400" marR="0" lvl="0" indent="-5334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«Обучающий глобус» и «Живая география».- найди самые известные места в мире.- народы разных стран</a:t>
                      </a:r>
                    </a:p>
                    <a:p>
                      <a:pPr marL="533400" marR="0" lvl="0" indent="-5334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4. Карта специй. Узнай по запаху, цвету и форме специи и пронумеруй.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лупа.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Нож, доска, манго, Карта мира.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«Обучающий глобус», «Живая география».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Специи в баночках. Фломастеры, этикетки.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Познание</a:t>
                      </a:r>
                    </a:p>
                    <a:p>
                      <a:pPr marL="533400" marR="0" lvl="0" indent="-5334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Коммуникация.</a:t>
                      </a:r>
                    </a:p>
                    <a:p>
                      <a:pPr marL="533400" marR="0" lvl="0" indent="-5334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Худ.творчество.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2"/>
          <p:cNvSpPr txBox="1">
            <a:spLocks noChangeArrowheads="1"/>
          </p:cNvSpPr>
          <p:nvPr/>
        </p:nvSpPr>
        <p:spPr bwMode="auto">
          <a:xfrm>
            <a:off x="323850" y="60325"/>
            <a:ext cx="8208963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spAutoFit/>
          </a:bodyPr>
          <a:lstStyle/>
          <a:p>
            <a:pPr algn="ctr"/>
            <a:r>
              <a:rPr kumimoji="1" lang="ru-RU" b="1" i="1">
                <a:solidFill>
                  <a:srgbClr val="C0C0C0"/>
                </a:solidFill>
                <a:cs typeface="Arial" charset="0"/>
              </a:rPr>
              <a:t>Планирование психолого-педагогической работы</a:t>
            </a:r>
          </a:p>
          <a:p>
            <a:pPr algn="ctr"/>
            <a:r>
              <a:rPr kumimoji="1" lang="ru-RU" b="1" i="1">
                <a:solidFill>
                  <a:srgbClr val="C0C0C0"/>
                </a:solidFill>
                <a:cs typeface="Arial" charset="0"/>
              </a:rPr>
              <a:t>на основе интересов детей </a:t>
            </a:r>
          </a:p>
          <a:p>
            <a:endParaRPr kumimoji="1" lang="ru-RU" b="1">
              <a:solidFill>
                <a:srgbClr val="800000"/>
              </a:solidFill>
              <a:cs typeface="Arial" charset="0"/>
            </a:endParaRPr>
          </a:p>
        </p:txBody>
      </p:sp>
      <p:sp>
        <p:nvSpPr>
          <p:cNvPr id="49154" name="Текст 8"/>
          <p:cNvSpPr>
            <a:spLocks noGrp="1"/>
          </p:cNvSpPr>
          <p:nvPr>
            <p:ph type="body" idx="1"/>
          </p:nvPr>
        </p:nvSpPr>
        <p:spPr>
          <a:xfrm>
            <a:off x="755650" y="1773238"/>
            <a:ext cx="7772400" cy="4451350"/>
          </a:xfrm>
        </p:spPr>
        <p:txBody>
          <a:bodyPr anchor="t"/>
          <a:lstStyle/>
          <a:p>
            <a:pPr eaLnBrk="1" hangingPunct="1">
              <a:lnSpc>
                <a:spcPct val="90000"/>
              </a:lnSpc>
            </a:pPr>
            <a:endParaRPr lang="ru-RU" sz="3200" b="1" smtClean="0">
              <a:solidFill>
                <a:srgbClr val="C00000"/>
              </a:solidFill>
            </a:endParaRPr>
          </a:p>
          <a:p>
            <a:pPr marL="0" lvl="1" eaLnBrk="1" hangingPunct="1">
              <a:lnSpc>
                <a:spcPct val="90000"/>
              </a:lnSpc>
              <a:buSzPct val="75000"/>
            </a:pPr>
            <a:endParaRPr lang="ru-RU" sz="3200" b="1" smtClean="0">
              <a:solidFill>
                <a:srgbClr val="C00000"/>
              </a:solidFill>
            </a:endParaRPr>
          </a:p>
          <a:p>
            <a:pPr marL="0" lvl="1" eaLnBrk="1" hangingPunct="1">
              <a:lnSpc>
                <a:spcPct val="90000"/>
              </a:lnSpc>
              <a:buSzPct val="75000"/>
            </a:pPr>
            <a:endParaRPr lang="ru-RU" sz="3200" b="1" smtClean="0">
              <a:solidFill>
                <a:srgbClr val="C00000"/>
              </a:solidFill>
            </a:endParaRPr>
          </a:p>
          <a:p>
            <a:pPr marL="0" lvl="1" eaLnBrk="1" hangingPunct="1">
              <a:lnSpc>
                <a:spcPct val="90000"/>
              </a:lnSpc>
              <a:buSzPct val="75000"/>
            </a:pPr>
            <a:endParaRPr lang="ru-RU" sz="3200" b="1" smtClean="0">
              <a:solidFill>
                <a:srgbClr val="C00000"/>
              </a:solidFill>
            </a:endParaRPr>
          </a:p>
          <a:p>
            <a:pPr marL="0" lvl="1" eaLnBrk="1" hangingPunct="1">
              <a:lnSpc>
                <a:spcPct val="90000"/>
              </a:lnSpc>
              <a:buSzPct val="75000"/>
            </a:pPr>
            <a:endParaRPr lang="ru-RU" sz="3200" b="1" smtClean="0">
              <a:solidFill>
                <a:srgbClr val="C00000"/>
              </a:solidFill>
            </a:endParaRPr>
          </a:p>
          <a:p>
            <a:pPr marL="0" lvl="1" eaLnBrk="1" hangingPunct="1">
              <a:lnSpc>
                <a:spcPct val="90000"/>
              </a:lnSpc>
              <a:buSzPct val="75000"/>
            </a:pPr>
            <a:endParaRPr lang="ru-RU" sz="3200" b="1" smtClean="0">
              <a:solidFill>
                <a:srgbClr val="C00000"/>
              </a:solidFill>
            </a:endParaRPr>
          </a:p>
          <a:p>
            <a:pPr marL="0" lvl="1" eaLnBrk="1" hangingPunct="1">
              <a:lnSpc>
                <a:spcPct val="90000"/>
              </a:lnSpc>
              <a:buSzPct val="75000"/>
            </a:pPr>
            <a:endParaRPr lang="ru-RU" sz="3200" b="1" smtClean="0">
              <a:solidFill>
                <a:srgbClr val="002060"/>
              </a:solidFill>
            </a:endParaRPr>
          </a:p>
          <a:p>
            <a:pPr eaLnBrk="1" hangingPunct="1">
              <a:lnSpc>
                <a:spcPct val="90000"/>
              </a:lnSpc>
            </a:pPr>
            <a:endParaRPr lang="ru-RU" sz="3600" b="1" smtClean="0">
              <a:solidFill>
                <a:srgbClr val="002060"/>
              </a:solidFill>
            </a:endParaRPr>
          </a:p>
        </p:txBody>
      </p:sp>
      <p:graphicFrame>
        <p:nvGraphicFramePr>
          <p:cNvPr id="96283" name="Group 27"/>
          <p:cNvGraphicFramePr>
            <a:graphicFrameLocks noGrp="1"/>
          </p:cNvGraphicFramePr>
          <p:nvPr/>
        </p:nvGraphicFramePr>
        <p:xfrm>
          <a:off x="468313" y="1412875"/>
          <a:ext cx="8064500" cy="4869879"/>
        </p:xfrm>
        <a:graphic>
          <a:graphicData uri="http://schemas.openxmlformats.org/drawingml/2006/table">
            <a:tbl>
              <a:tblPr/>
              <a:tblGrid>
                <a:gridCol w="1439862"/>
                <a:gridCol w="3600450"/>
                <a:gridCol w="1584325"/>
                <a:gridCol w="1439863"/>
              </a:tblGrid>
              <a:tr h="23034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Центр кулинарии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Приготовление фруктового салата из фруктов, которые растут в Индии.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Завариваем чай и пробуем разные сорта чая.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Мелем кофе на кофемолке.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Фрукты, ножи, доски, йогурт.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Чай индийский, кофе в зёрнах, кофемолка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Труд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Познание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Здоровье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Социализация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Коммуникация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193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Центр стройки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1. Строим мавзолей «Тадж-Махал» из крупного строительного материала. (Дети самостоятельно анализируют объект, выделяя в нём основные части и детали, соотносят размеры отдельных частей конструкции с размером предметов, выражающих назначение конструкции.)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2. Из счётных палочек и из мелкой мозаики собираем флаг Индии.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Труд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Худ. творчество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Познание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Социализация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Коммуникация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Безопасность</a:t>
                      </a: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9172" name="Rectangle 21"/>
          <p:cNvSpPr>
            <a:spLocks noChangeArrowheads="1"/>
          </p:cNvSpPr>
          <p:nvPr/>
        </p:nvSpPr>
        <p:spPr bwMode="auto">
          <a:xfrm>
            <a:off x="539750" y="1052513"/>
            <a:ext cx="831691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i="1">
                <a:solidFill>
                  <a:srgbClr val="800000"/>
                </a:solidFill>
              </a:rPr>
              <a:t>Примерный план одного дня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2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1800" i="1" smtClean="0">
                <a:solidFill>
                  <a:srgbClr val="B2B2B2"/>
                </a:solidFill>
              </a:rPr>
              <a:t>Особенности планирования психолого-педагогической работы на основе интересов детей</a:t>
            </a:r>
          </a:p>
        </p:txBody>
      </p:sp>
      <p:graphicFrame>
        <p:nvGraphicFramePr>
          <p:cNvPr id="51226" name="Group 26"/>
          <p:cNvGraphicFramePr>
            <a:graphicFrameLocks noGrp="1"/>
          </p:cNvGraphicFramePr>
          <p:nvPr>
            <p:ph idx="1"/>
          </p:nvPr>
        </p:nvGraphicFramePr>
        <p:xfrm>
          <a:off x="457200" y="1504950"/>
          <a:ext cx="8229600" cy="5053394"/>
        </p:xfrm>
        <a:graphic>
          <a:graphicData uri="http://schemas.openxmlformats.org/drawingml/2006/table">
            <a:tbl>
              <a:tblPr/>
              <a:tblGrid>
                <a:gridCol w="1666875"/>
                <a:gridCol w="3743325"/>
                <a:gridCol w="1152525"/>
                <a:gridCol w="1666875"/>
              </a:tblGrid>
              <a:tr h="25098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сбор.</a:t>
                      </a: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1.Организационный момент. Звучит индийская музыка, дети готовятся к сбору.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2. Спикеры  рассказывают о выполненной работе.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 Планирование дальнейшей работы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Музыка</a:t>
                      </a:r>
                    </a:p>
                    <a:p>
                      <a:pPr marL="533400" marR="0" lvl="0" indent="-5334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Коммуникация</a:t>
                      </a:r>
                    </a:p>
                    <a:p>
                      <a:pPr marL="533400" marR="0" lvl="0" indent="-5334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Познание</a:t>
                      </a:r>
                    </a:p>
                    <a:p>
                      <a:pPr marL="533400" marR="0" lvl="0" indent="-5334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Худ. творчество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573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Занятие в физкультурном зале   с Региной Юрьевной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Игра  «Зов джунглей»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атрибуты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Физическая культура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Музыка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Коммуникация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Безопасность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здоровье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573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Открытая площадка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1. Индийская народная игра «Кабадди»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2. Строим из песка храмы и дворцы Индии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Физическая культура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Безопасность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Худ. творчество</a:t>
                      </a: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1224" name="Rectangle 25"/>
          <p:cNvSpPr>
            <a:spLocks noChangeArrowheads="1"/>
          </p:cNvSpPr>
          <p:nvPr/>
        </p:nvSpPr>
        <p:spPr bwMode="auto">
          <a:xfrm>
            <a:off x="323850" y="1125538"/>
            <a:ext cx="83518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i="1">
                <a:solidFill>
                  <a:srgbClr val="800000"/>
                </a:solidFill>
              </a:rPr>
              <a:t>Примерный план одного дня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296863"/>
            <a:ext cx="8229600" cy="671512"/>
          </a:xfrm>
        </p:spPr>
        <p:txBody>
          <a:bodyPr anchor="b">
            <a:spAutoFit/>
          </a:bodyPr>
          <a:lstStyle/>
          <a:p>
            <a:pPr algn="ctr"/>
            <a:r>
              <a:rPr kumimoji="1" lang="ru-RU" sz="1800" i="1" smtClean="0">
                <a:solidFill>
                  <a:srgbClr val="B2B2B2"/>
                </a:solidFill>
                <a:cs typeface="Arial" charset="0"/>
              </a:rPr>
              <a:t>Особенности планирования психолого-педагогической работы на основе интереса детей</a:t>
            </a:r>
            <a:r>
              <a:rPr kumimoji="1" lang="ru-RU" sz="2000" i="1" smtClean="0">
                <a:solidFill>
                  <a:srgbClr val="5F5F5F"/>
                </a:solidFill>
                <a:cs typeface="Arial" charset="0"/>
              </a:rPr>
              <a:t> </a:t>
            </a:r>
          </a:p>
        </p:txBody>
      </p:sp>
      <p:sp>
        <p:nvSpPr>
          <p:cNvPr id="53250" name="Rectangle 2"/>
          <p:cNvSpPr txBox="1">
            <a:spLocks noChangeArrowheads="1"/>
          </p:cNvSpPr>
          <p:nvPr/>
        </p:nvSpPr>
        <p:spPr bwMode="auto">
          <a:xfrm>
            <a:off x="323850" y="1916113"/>
            <a:ext cx="18716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spAutoFit/>
          </a:bodyPr>
          <a:lstStyle/>
          <a:p>
            <a:pPr eaLnBrk="0" hangingPunct="0"/>
            <a:r>
              <a:rPr kumimoji="1" lang="ru-RU" sz="2000" b="1" i="1" dirty="0">
                <a:solidFill>
                  <a:srgbClr val="FF0000"/>
                </a:solidFill>
                <a:cs typeface="Arial" charset="0"/>
              </a:rPr>
              <a:t>А где же я?</a:t>
            </a:r>
          </a:p>
        </p:txBody>
      </p:sp>
      <p:pic>
        <p:nvPicPr>
          <p:cNvPr id="53251" name="Picture 4" descr="1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00338" y="1628775"/>
            <a:ext cx="6264275" cy="4614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Заголовок 1"/>
          <p:cNvSpPr>
            <a:spLocks noGrp="1"/>
          </p:cNvSpPr>
          <p:nvPr>
            <p:ph type="title"/>
          </p:nvPr>
        </p:nvSpPr>
        <p:spPr>
          <a:xfrm>
            <a:off x="323850" y="3213100"/>
            <a:ext cx="8229600" cy="3168650"/>
          </a:xfrm>
        </p:spPr>
        <p:txBody>
          <a:bodyPr/>
          <a:lstStyle/>
          <a:p>
            <a:r>
              <a:rPr kumimoji="1" lang="ru-RU" sz="2000" i="1" dirty="0" smtClean="0">
                <a:solidFill>
                  <a:srgbClr val="800000"/>
                </a:solidFill>
                <a:cs typeface="Arial" charset="0"/>
              </a:rPr>
              <a:t/>
            </a:r>
            <a:br>
              <a:rPr kumimoji="1" lang="ru-RU" sz="2000" i="1" dirty="0" smtClean="0">
                <a:solidFill>
                  <a:srgbClr val="800000"/>
                </a:solidFill>
                <a:cs typeface="Arial" charset="0"/>
              </a:rPr>
            </a:br>
            <a:r>
              <a:rPr kumimoji="1" lang="ru-RU" sz="2000" i="1" dirty="0" smtClean="0">
                <a:solidFill>
                  <a:srgbClr val="002060"/>
                </a:solidFill>
                <a:cs typeface="Arial" charset="0"/>
              </a:rPr>
              <a:t/>
            </a:r>
            <a:br>
              <a:rPr kumimoji="1" lang="ru-RU" sz="2000" i="1" dirty="0" smtClean="0">
                <a:solidFill>
                  <a:srgbClr val="002060"/>
                </a:solidFill>
                <a:cs typeface="Arial" charset="0"/>
              </a:rPr>
            </a:br>
            <a:r>
              <a:rPr kumimoji="1" lang="ru-RU" sz="1600" i="1" dirty="0" smtClean="0">
                <a:solidFill>
                  <a:srgbClr val="002060"/>
                </a:solidFill>
                <a:cs typeface="Arial" charset="0"/>
              </a:rPr>
              <a:t>Фамилия, имя ребенка  </a:t>
            </a:r>
            <a:r>
              <a:rPr kumimoji="1" lang="ru-RU" sz="1600" i="1" u="sng" dirty="0" err="1" smtClean="0">
                <a:solidFill>
                  <a:srgbClr val="002060"/>
                </a:solidFill>
                <a:cs typeface="Arial" charset="0"/>
              </a:rPr>
              <a:t>Зиганшина</a:t>
            </a:r>
            <a:r>
              <a:rPr kumimoji="1" lang="ru-RU" sz="1600" i="1" u="sng" dirty="0" smtClean="0">
                <a:solidFill>
                  <a:srgbClr val="002060"/>
                </a:solidFill>
                <a:cs typeface="Arial" charset="0"/>
              </a:rPr>
              <a:t> Маргарита</a:t>
            </a:r>
            <a:br>
              <a:rPr kumimoji="1" lang="ru-RU" sz="1600" i="1" u="sng" dirty="0" smtClean="0">
                <a:solidFill>
                  <a:srgbClr val="002060"/>
                </a:solidFill>
                <a:cs typeface="Arial" charset="0"/>
              </a:rPr>
            </a:br>
            <a:r>
              <a:rPr kumimoji="1" lang="ru-RU" sz="1600" i="1" dirty="0" smtClean="0">
                <a:solidFill>
                  <a:srgbClr val="002060"/>
                </a:solidFill>
                <a:cs typeface="Arial" charset="0"/>
              </a:rPr>
              <a:t/>
            </a:r>
            <a:br>
              <a:rPr kumimoji="1" lang="ru-RU" sz="1600" i="1" dirty="0" smtClean="0">
                <a:solidFill>
                  <a:srgbClr val="002060"/>
                </a:solidFill>
                <a:cs typeface="Arial" charset="0"/>
              </a:rPr>
            </a:br>
            <a:r>
              <a:rPr kumimoji="1" lang="ru-RU" sz="1600" i="1" dirty="0" smtClean="0">
                <a:solidFill>
                  <a:srgbClr val="002060"/>
                </a:solidFill>
                <a:cs typeface="Arial" charset="0"/>
              </a:rPr>
              <a:t>Интересы                        </a:t>
            </a:r>
            <a:r>
              <a:rPr kumimoji="1" lang="ru-RU" sz="1600" i="1" u="sng" dirty="0" smtClean="0">
                <a:solidFill>
                  <a:srgbClr val="002060"/>
                </a:solidFill>
                <a:cs typeface="Arial" charset="0"/>
              </a:rPr>
              <a:t>любит рисовать</a:t>
            </a:r>
            <a:br>
              <a:rPr kumimoji="1" lang="ru-RU" sz="1600" i="1" u="sng" dirty="0" smtClean="0">
                <a:solidFill>
                  <a:srgbClr val="002060"/>
                </a:solidFill>
                <a:cs typeface="Arial" charset="0"/>
              </a:rPr>
            </a:br>
            <a:r>
              <a:rPr kumimoji="1" lang="ru-RU" sz="1600" i="1" dirty="0" smtClean="0">
                <a:solidFill>
                  <a:srgbClr val="002060"/>
                </a:solidFill>
                <a:cs typeface="Arial" charset="0"/>
              </a:rPr>
              <a:t/>
            </a:r>
            <a:br>
              <a:rPr kumimoji="1" lang="ru-RU" sz="1600" i="1" dirty="0" smtClean="0">
                <a:solidFill>
                  <a:srgbClr val="002060"/>
                </a:solidFill>
                <a:cs typeface="Arial" charset="0"/>
              </a:rPr>
            </a:br>
            <a:r>
              <a:rPr kumimoji="1" lang="ru-RU" sz="1600" i="1" dirty="0" smtClean="0">
                <a:solidFill>
                  <a:srgbClr val="002060"/>
                </a:solidFill>
                <a:cs typeface="Arial" charset="0"/>
              </a:rPr>
              <a:t>Область, в которой чувствует себя уверенно         </a:t>
            </a:r>
            <a:r>
              <a:rPr kumimoji="1" lang="ru-RU" sz="1600" i="1" u="sng" dirty="0" smtClean="0">
                <a:solidFill>
                  <a:srgbClr val="002060"/>
                </a:solidFill>
                <a:cs typeface="Arial" charset="0"/>
              </a:rPr>
              <a:t>Художественное творчество,</a:t>
            </a:r>
            <a:br>
              <a:rPr kumimoji="1" lang="ru-RU" sz="1600" i="1" u="sng" dirty="0" smtClean="0">
                <a:solidFill>
                  <a:srgbClr val="002060"/>
                </a:solidFill>
                <a:cs typeface="Arial" charset="0"/>
              </a:rPr>
            </a:br>
            <a:r>
              <a:rPr kumimoji="1" lang="ru-RU" sz="1600" i="1" dirty="0" smtClean="0">
                <a:solidFill>
                  <a:srgbClr val="002060"/>
                </a:solidFill>
                <a:cs typeface="Arial" charset="0"/>
              </a:rPr>
              <a:t>                                          </a:t>
            </a:r>
            <a:r>
              <a:rPr kumimoji="1" lang="ru-RU" sz="1600" i="1" u="sng" dirty="0" smtClean="0">
                <a:solidFill>
                  <a:srgbClr val="002060"/>
                </a:solidFill>
                <a:cs typeface="Arial" charset="0"/>
              </a:rPr>
              <a:t/>
            </a:r>
            <a:br>
              <a:rPr kumimoji="1" lang="ru-RU" sz="1600" i="1" u="sng" dirty="0" smtClean="0">
                <a:solidFill>
                  <a:srgbClr val="002060"/>
                </a:solidFill>
                <a:cs typeface="Arial" charset="0"/>
              </a:rPr>
            </a:br>
            <a:r>
              <a:rPr kumimoji="1" lang="ru-RU" sz="1600" i="1" dirty="0" smtClean="0">
                <a:solidFill>
                  <a:srgbClr val="002060"/>
                </a:solidFill>
                <a:cs typeface="Arial" charset="0"/>
              </a:rPr>
              <a:t/>
            </a:r>
            <a:br>
              <a:rPr kumimoji="1" lang="ru-RU" sz="1600" i="1" dirty="0" smtClean="0">
                <a:solidFill>
                  <a:srgbClr val="002060"/>
                </a:solidFill>
                <a:cs typeface="Arial" charset="0"/>
              </a:rPr>
            </a:br>
            <a:r>
              <a:rPr kumimoji="1" lang="ru-RU" sz="1600" i="1" dirty="0" smtClean="0">
                <a:solidFill>
                  <a:srgbClr val="002060"/>
                </a:solidFill>
                <a:cs typeface="Arial" charset="0"/>
              </a:rPr>
              <a:t>Проблемная область развития </a:t>
            </a:r>
            <a:r>
              <a:rPr kumimoji="1" lang="ru-RU" sz="1600" i="1" u="sng" dirty="0" smtClean="0">
                <a:solidFill>
                  <a:srgbClr val="002060"/>
                </a:solidFill>
                <a:cs typeface="Arial" charset="0"/>
              </a:rPr>
              <a:t>социальное развитие</a:t>
            </a:r>
            <a:r>
              <a:rPr kumimoji="1" lang="ru-RU" sz="4000" i="1" dirty="0" smtClean="0">
                <a:solidFill>
                  <a:srgbClr val="002060"/>
                </a:solidFill>
                <a:cs typeface="Arial" charset="0"/>
              </a:rPr>
              <a:t/>
            </a:r>
            <a:br>
              <a:rPr kumimoji="1" lang="ru-RU" sz="4000" i="1" dirty="0" smtClean="0">
                <a:solidFill>
                  <a:srgbClr val="002060"/>
                </a:solidFill>
                <a:cs typeface="Arial" charset="0"/>
              </a:rPr>
            </a:br>
            <a:r>
              <a:rPr kumimoji="1" lang="ru-RU" sz="4000" b="0" i="1" dirty="0" smtClean="0">
                <a:solidFill>
                  <a:srgbClr val="800000"/>
                </a:solidFill>
                <a:cs typeface="Arial" charset="0"/>
              </a:rPr>
              <a:t/>
            </a:r>
            <a:br>
              <a:rPr kumimoji="1" lang="ru-RU" sz="4000" b="0" i="1" dirty="0" smtClean="0">
                <a:solidFill>
                  <a:srgbClr val="800000"/>
                </a:solidFill>
                <a:cs typeface="Arial" charset="0"/>
              </a:rPr>
            </a:br>
            <a:endParaRPr lang="ru-RU" dirty="0" smtClean="0"/>
          </a:p>
        </p:txBody>
      </p:sp>
      <p:sp>
        <p:nvSpPr>
          <p:cNvPr id="55298" name="Нижний колонтитул 3"/>
          <p:cNvSpPr>
            <a:spLocks noGrp="1"/>
          </p:cNvSpPr>
          <p:nvPr>
            <p:ph type="ftr" sz="quarter" idx="12"/>
          </p:nvPr>
        </p:nvSpPr>
        <p:spPr>
          <a:xfrm>
            <a:off x="-684213" y="1196975"/>
            <a:ext cx="8458201" cy="239713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1800" smtClean="0">
                <a:solidFill>
                  <a:srgbClr val="CC3300"/>
                </a:solidFill>
              </a:rPr>
              <a:t>                                  Индивидуальное планированирование</a:t>
            </a:r>
            <a:endParaRPr lang="ru-RU" smtClean="0"/>
          </a:p>
          <a:p>
            <a:pPr algn="ctr"/>
            <a:endParaRPr lang="en-US" smtClean="0"/>
          </a:p>
        </p:txBody>
      </p:sp>
      <p:sp>
        <p:nvSpPr>
          <p:cNvPr id="55299" name="Нижний колонтитул 3"/>
          <p:cNvSpPr txBox="1">
            <a:spLocks/>
          </p:cNvSpPr>
          <p:nvPr/>
        </p:nvSpPr>
        <p:spPr bwMode="auto">
          <a:xfrm>
            <a:off x="554038" y="1700213"/>
            <a:ext cx="8050212" cy="6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2400" b="1">
                <a:solidFill>
                  <a:schemeClr val="bg2"/>
                </a:solidFill>
              </a:rPr>
              <a:t>н</a:t>
            </a:r>
            <a:r>
              <a:rPr kumimoji="1" lang="ru-RU" sz="2400" b="1">
                <a:solidFill>
                  <a:srgbClr val="800000"/>
                </a:solidFill>
                <a:cs typeface="Arial" charset="0"/>
              </a:rPr>
              <a:t>Индивидуальная карта развития</a:t>
            </a:r>
            <a:endParaRPr lang="en-US" sz="2400" b="1">
              <a:solidFill>
                <a:schemeClr val="bg2"/>
              </a:solidFill>
            </a:endParaRPr>
          </a:p>
          <a:p>
            <a:endParaRPr lang="ru-RU" sz="2400" b="1">
              <a:solidFill>
                <a:schemeClr val="bg2"/>
              </a:solidFill>
            </a:endParaRPr>
          </a:p>
          <a:p>
            <a:endParaRPr lang="en-US" sz="2400" b="1">
              <a:solidFill>
                <a:schemeClr val="bg2"/>
              </a:solidFill>
            </a:endParaRPr>
          </a:p>
        </p:txBody>
      </p:sp>
      <p:sp>
        <p:nvSpPr>
          <p:cNvPr id="55300" name="Rectangle 5"/>
          <p:cNvSpPr>
            <a:spLocks noChangeArrowheads="1"/>
          </p:cNvSpPr>
          <p:nvPr/>
        </p:nvSpPr>
        <p:spPr bwMode="auto">
          <a:xfrm>
            <a:off x="1042988" y="404813"/>
            <a:ext cx="74168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i="1">
                <a:solidFill>
                  <a:srgbClr val="B2B2B2"/>
                </a:solidFill>
              </a:rPr>
              <a:t>Особенности психолого-педагогической работы на основе интересов детей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047750"/>
          </a:xfrm>
        </p:spPr>
        <p:txBody>
          <a:bodyPr/>
          <a:lstStyle/>
          <a:p>
            <a:pPr algn="ctr" eaLnBrk="1" hangingPunct="1"/>
            <a:r>
              <a:rPr kumimoji="1" lang="ru-RU" sz="1800" i="1" smtClean="0">
                <a:solidFill>
                  <a:srgbClr val="800000"/>
                </a:solidFill>
                <a:cs typeface="Arial" charset="0"/>
              </a:rPr>
              <a:t/>
            </a:r>
            <a:br>
              <a:rPr kumimoji="1" lang="ru-RU" sz="1800" i="1" smtClean="0">
                <a:solidFill>
                  <a:srgbClr val="800000"/>
                </a:solidFill>
                <a:cs typeface="Arial" charset="0"/>
              </a:rPr>
            </a:br>
            <a:r>
              <a:rPr kumimoji="1" lang="ru-RU" sz="1800" i="1" smtClean="0">
                <a:solidFill>
                  <a:srgbClr val="800000"/>
                </a:solidFill>
                <a:cs typeface="Arial" charset="0"/>
              </a:rPr>
              <a:t/>
            </a:r>
            <a:br>
              <a:rPr kumimoji="1" lang="ru-RU" sz="1800" i="1" smtClean="0">
                <a:solidFill>
                  <a:srgbClr val="800000"/>
                </a:solidFill>
                <a:cs typeface="Arial" charset="0"/>
              </a:rPr>
            </a:br>
            <a:r>
              <a:rPr kumimoji="1" lang="ru-RU" sz="1800" i="1" smtClean="0">
                <a:solidFill>
                  <a:srgbClr val="800000"/>
                </a:solidFill>
                <a:cs typeface="Arial" charset="0"/>
              </a:rPr>
              <a:t/>
            </a:r>
            <a:br>
              <a:rPr kumimoji="1" lang="ru-RU" sz="1800" i="1" smtClean="0">
                <a:solidFill>
                  <a:srgbClr val="800000"/>
                </a:solidFill>
                <a:cs typeface="Arial" charset="0"/>
              </a:rPr>
            </a:br>
            <a:r>
              <a:rPr kumimoji="1" lang="ru-RU" sz="2000" i="1" smtClean="0">
                <a:solidFill>
                  <a:srgbClr val="800000"/>
                </a:solidFill>
                <a:cs typeface="Arial" charset="0"/>
              </a:rPr>
              <a:t/>
            </a:r>
            <a:br>
              <a:rPr kumimoji="1" lang="ru-RU" sz="2000" i="1" smtClean="0">
                <a:solidFill>
                  <a:srgbClr val="800000"/>
                </a:solidFill>
                <a:cs typeface="Arial" charset="0"/>
              </a:rPr>
            </a:br>
            <a:r>
              <a:rPr kumimoji="1" lang="ru-RU" sz="1800" i="1" smtClean="0">
                <a:solidFill>
                  <a:srgbClr val="800000"/>
                </a:solidFill>
                <a:cs typeface="Arial" charset="0"/>
              </a:rPr>
              <a:t>Индивидуальное планирование                               </a:t>
            </a:r>
            <a:br>
              <a:rPr kumimoji="1" lang="ru-RU" sz="1800" i="1" smtClean="0">
                <a:solidFill>
                  <a:srgbClr val="800000"/>
                </a:solidFill>
                <a:cs typeface="Arial" charset="0"/>
              </a:rPr>
            </a:br>
            <a:r>
              <a:rPr kumimoji="1" lang="ru-RU" sz="1800" i="1" smtClean="0">
                <a:solidFill>
                  <a:srgbClr val="800000"/>
                </a:solidFill>
                <a:cs typeface="Arial" charset="0"/>
              </a:rPr>
              <a:t>                           </a:t>
            </a:r>
            <a:br>
              <a:rPr kumimoji="1" lang="ru-RU" sz="1800" i="1" smtClean="0">
                <a:solidFill>
                  <a:srgbClr val="800000"/>
                </a:solidFill>
                <a:cs typeface="Arial" charset="0"/>
              </a:rPr>
            </a:br>
            <a:r>
              <a:rPr kumimoji="1" lang="ru-RU" i="1" smtClean="0">
                <a:solidFill>
                  <a:srgbClr val="800000"/>
                </a:solidFill>
                <a:cs typeface="Arial" charset="0"/>
              </a:rPr>
              <a:t/>
            </a:r>
            <a:br>
              <a:rPr kumimoji="1" lang="ru-RU" i="1" smtClean="0">
                <a:solidFill>
                  <a:srgbClr val="800000"/>
                </a:solidFill>
                <a:cs typeface="Arial" charset="0"/>
              </a:rPr>
            </a:br>
            <a:endParaRPr lang="ru-RU" smtClean="0"/>
          </a:p>
        </p:txBody>
      </p:sp>
      <p:graphicFrame>
        <p:nvGraphicFramePr>
          <p:cNvPr id="57388" name="Group 44"/>
          <p:cNvGraphicFramePr>
            <a:graphicFrameLocks noGrp="1"/>
          </p:cNvGraphicFramePr>
          <p:nvPr>
            <p:ph idx="1"/>
          </p:nvPr>
        </p:nvGraphicFramePr>
        <p:xfrm>
          <a:off x="1285875" y="1500188"/>
          <a:ext cx="7534275" cy="4956177"/>
        </p:xfrm>
        <a:graphic>
          <a:graphicData uri="http://schemas.openxmlformats.org/drawingml/2006/table">
            <a:tbl>
              <a:tblPr/>
              <a:tblGrid>
                <a:gridCol w="4149725"/>
                <a:gridCol w="3384550"/>
              </a:tblGrid>
              <a:tr h="2127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Социально-личностное   развитие</a:t>
                      </a:r>
                    </a:p>
                  </a:txBody>
                  <a:tcPr marL="64971" marR="649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F0B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Методы, средства, приемы</a:t>
                      </a:r>
                    </a:p>
                  </a:txBody>
                  <a:tcPr marL="64971" marR="649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F0BB"/>
                    </a:solidFill>
                  </a:tcPr>
                </a:tc>
              </a:tr>
              <a:tr h="1284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Развивать умение брать на себя ответственность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Развивать уверенность  в себе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4971" marR="649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1.Назначение ответственной по сбору, спикером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2.Упражнение «Картина»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3.Изготовление коллажа в центре ИЗО, выкладывание узора из риса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4.Игра «В нашей группе»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5.Оформление стенда «Звезда недели»</a:t>
                      </a:r>
                    </a:p>
                  </a:txBody>
                  <a:tcPr marL="64971" marR="649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DDFA"/>
                    </a:solidFill>
                  </a:tcPr>
                </a:tc>
              </a:tr>
              <a:tr h="2127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Познавательно-речевое </a:t>
                      </a:r>
                    </a:p>
                  </a:txBody>
                  <a:tcPr marL="64971" marR="649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4971" marR="649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DDFA"/>
                    </a:solidFill>
                  </a:tcPr>
                </a:tc>
              </a:tr>
              <a:tr h="8461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Формировать аналитические умения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971" marR="649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1.Игры на классификацию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2.Игра «Четвертый лишний»</a:t>
                      </a:r>
                    </a:p>
                  </a:txBody>
                  <a:tcPr marL="64971" marR="649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DDFA"/>
                    </a:solidFill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Художественно-эстетическое</a:t>
                      </a:r>
                    </a:p>
                  </a:txBody>
                  <a:tcPr marL="64971" marR="649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4971" marR="649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DDFA"/>
                    </a:solidFill>
                  </a:tcPr>
                </a:tc>
              </a:tr>
              <a:tr h="838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Совершенствовать композиционные умения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4971" marR="649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1.Рассматривание картин, иллюстраций, беседа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2.Наблюдения за природой на прогулке, за объектами, расположенными вдали</a:t>
                      </a:r>
                    </a:p>
                  </a:txBody>
                  <a:tcPr marL="64971" marR="649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DDFA"/>
                    </a:solidFill>
                  </a:tcPr>
                </a:tc>
              </a:tr>
              <a:tr h="2127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Физическое развитие  </a:t>
                      </a:r>
                    </a:p>
                  </a:txBody>
                  <a:tcPr marL="64971" marR="649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4971" marR="649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DDFA"/>
                    </a:solidFill>
                  </a:tcPr>
                </a:tc>
              </a:tr>
              <a:tr h="10620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Развивать  самостоятельность во всех видах двигательной деятельности</a:t>
                      </a: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4971" marR="649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1.Назначение водящей в подвижных играх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 Ситуации успеха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3.Лазание по гимнастической стенке</a:t>
                      </a:r>
                    </a:p>
                  </a:txBody>
                  <a:tcPr marL="64971" marR="649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DDF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1" lang="ru-RU" sz="2000" i="1" smtClean="0">
                <a:solidFill>
                  <a:srgbClr val="800000"/>
                </a:solidFill>
              </a:rPr>
              <a:t>Карта подготовительной к школе группы №11</a:t>
            </a:r>
            <a:endParaRPr lang="ru-RU" sz="2000" smtClean="0">
              <a:solidFill>
                <a:srgbClr val="800000"/>
              </a:solidFill>
            </a:endParaRPr>
          </a:p>
        </p:txBody>
      </p:sp>
      <p:graphicFrame>
        <p:nvGraphicFramePr>
          <p:cNvPr id="61473" name="Group 33"/>
          <p:cNvGraphicFramePr>
            <a:graphicFrameLocks noGrp="1"/>
          </p:cNvGraphicFramePr>
          <p:nvPr>
            <p:ph type="body" idx="1"/>
          </p:nvPr>
        </p:nvGraphicFramePr>
        <p:xfrm>
          <a:off x="457200" y="1533525"/>
          <a:ext cx="8229600" cy="4661599"/>
        </p:xfrm>
        <a:graphic>
          <a:graphicData uri="http://schemas.openxmlformats.org/drawingml/2006/table">
            <a:tbl>
              <a:tblPr/>
              <a:tblGrid>
                <a:gridCol w="4978400"/>
                <a:gridCol w="3251200"/>
              </a:tblGrid>
              <a:tr h="2206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ru-RU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Социально-личностное   развитие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Дети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99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1.Развитие ответственности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2. Развитие умения выражать эмоции приемлемым образом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Рита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, Руслан………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Саша, Милана..………..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5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ru-RU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Познавательно-речевое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00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1.Обучение связному рассказыванию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2.Изготовление книг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3.Формирование аналитических умений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Наиль, Юля, …..…….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Вадим……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Наиль….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43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ru-RU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 Художественно-эстетическое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001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1.Отработка приема лепки сосуда ленточным способом.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2.Формирование умения располагать на рисунке предметы загораживающие друг друга.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Настя, Лиза……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Ислам, Карим, Рита…..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ru-RU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Физическое развитие 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969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1.Ловля мяча двумя руками.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2.Прыжки через скакалку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Дима, Костя…..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Алмаз, Зарина….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2"/>
          <p:cNvSpPr txBox="1">
            <a:spLocks noChangeArrowheads="1"/>
          </p:cNvSpPr>
          <p:nvPr/>
        </p:nvSpPr>
        <p:spPr bwMode="auto">
          <a:xfrm>
            <a:off x="-684213" y="338138"/>
            <a:ext cx="9282113" cy="82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spAutoFit/>
          </a:bodyPr>
          <a:lstStyle/>
          <a:p>
            <a:pPr algn="ctr"/>
            <a:r>
              <a:rPr kumimoji="1" lang="ru-RU" sz="2000" b="1" i="1">
                <a:solidFill>
                  <a:srgbClr val="800000"/>
                </a:solidFill>
                <a:cs typeface="Arial" charset="0"/>
              </a:rPr>
              <a:t> </a:t>
            </a:r>
          </a:p>
          <a:p>
            <a:pPr algn="ctr"/>
            <a:r>
              <a:rPr kumimoji="1" lang="ru-RU" sz="2800" b="1">
                <a:solidFill>
                  <a:srgbClr val="FF0000"/>
                </a:solidFill>
                <a:cs typeface="Arial" charset="0"/>
              </a:rPr>
              <a:t>Анализ</a:t>
            </a:r>
          </a:p>
        </p:txBody>
      </p:sp>
      <p:pic>
        <p:nvPicPr>
          <p:cNvPr id="14340" name="Picture 16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1410246" y="1771502"/>
            <a:ext cx="6461125" cy="4968875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solidFill>
              <a:schemeClr val="accent1">
                <a:lumMod val="60000"/>
                <a:lumOff val="40000"/>
              </a:schemeClr>
            </a:solidFill>
            <a:miter lim="800000"/>
            <a:headEnd/>
            <a:tailEnd/>
          </a:ln>
        </p:spPr>
      </p:pic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3276600" y="2590800"/>
            <a:ext cx="4967288" cy="533400"/>
          </a:xfrm>
        </p:spPr>
        <p:txBody>
          <a:bodyPr/>
          <a:lstStyle/>
          <a:p>
            <a:pPr eaLnBrk="1" hangingPunct="1"/>
            <a:r>
              <a:rPr lang="ru-RU" sz="3600" b="1" smtClean="0">
                <a:solidFill>
                  <a:srgbClr val="FF0000"/>
                </a:solidFill>
              </a:rPr>
              <a:t>СПАСИБО</a:t>
            </a:r>
          </a:p>
        </p:txBody>
      </p:sp>
      <p:pic>
        <p:nvPicPr>
          <p:cNvPr id="63491" name="Picture 4" descr="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313" y="188913"/>
            <a:ext cx="2593975" cy="3097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597TGp_Child_light_ani">
  <a:themeElements>
    <a:clrScheme name="Default Design 1">
      <a:dk1>
        <a:srgbClr val="000000"/>
      </a:dk1>
      <a:lt1>
        <a:srgbClr val="BBEAA8"/>
      </a:lt1>
      <a:dk2>
        <a:srgbClr val="063C60"/>
      </a:dk2>
      <a:lt2>
        <a:srgbClr val="FFFFFF"/>
      </a:lt2>
      <a:accent1>
        <a:srgbClr val="5598CF"/>
      </a:accent1>
      <a:accent2>
        <a:srgbClr val="AAD955"/>
      </a:accent2>
      <a:accent3>
        <a:srgbClr val="DAF3D1"/>
      </a:accent3>
      <a:accent4>
        <a:srgbClr val="000000"/>
      </a:accent4>
      <a:accent5>
        <a:srgbClr val="B4CAE4"/>
      </a:accent5>
      <a:accent6>
        <a:srgbClr val="9AC44C"/>
      </a:accent6>
      <a:hlink>
        <a:srgbClr val="C7AA6F"/>
      </a:hlink>
      <a:folHlink>
        <a:srgbClr val="9E65B7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BBEAA8"/>
        </a:lt1>
        <a:dk2>
          <a:srgbClr val="063C60"/>
        </a:dk2>
        <a:lt2>
          <a:srgbClr val="FFFFFF"/>
        </a:lt2>
        <a:accent1>
          <a:srgbClr val="5598CF"/>
        </a:accent1>
        <a:accent2>
          <a:srgbClr val="AAD955"/>
        </a:accent2>
        <a:accent3>
          <a:srgbClr val="DAF3D1"/>
        </a:accent3>
        <a:accent4>
          <a:srgbClr val="000000"/>
        </a:accent4>
        <a:accent5>
          <a:srgbClr val="B4CAE4"/>
        </a:accent5>
        <a:accent6>
          <a:srgbClr val="9AC44C"/>
        </a:accent6>
        <a:hlink>
          <a:srgbClr val="C7AA6F"/>
        </a:hlink>
        <a:folHlink>
          <a:srgbClr val="9E65B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6EDA8"/>
        </a:lt1>
        <a:dk2>
          <a:srgbClr val="006600"/>
        </a:dk2>
        <a:lt2>
          <a:srgbClr val="FFFFFF"/>
        </a:lt2>
        <a:accent1>
          <a:srgbClr val="73C95B"/>
        </a:accent1>
        <a:accent2>
          <a:srgbClr val="F7C037"/>
        </a:accent2>
        <a:accent3>
          <a:srgbClr val="FAF4D1"/>
        </a:accent3>
        <a:accent4>
          <a:srgbClr val="000000"/>
        </a:accent4>
        <a:accent5>
          <a:srgbClr val="BCE1B5"/>
        </a:accent5>
        <a:accent6>
          <a:srgbClr val="E0AE31"/>
        </a:accent6>
        <a:hlink>
          <a:srgbClr val="2393CB"/>
        </a:hlink>
        <a:folHlink>
          <a:srgbClr val="CB057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CE6AE"/>
        </a:lt1>
        <a:dk2>
          <a:srgbClr val="800000"/>
        </a:dk2>
        <a:lt2>
          <a:srgbClr val="FFFFFF"/>
        </a:lt2>
        <a:accent1>
          <a:srgbClr val="F66C2E"/>
        </a:accent1>
        <a:accent2>
          <a:srgbClr val="F9DE3D"/>
        </a:accent2>
        <a:accent3>
          <a:srgbClr val="FDF0D3"/>
        </a:accent3>
        <a:accent4>
          <a:srgbClr val="000000"/>
        </a:accent4>
        <a:accent5>
          <a:srgbClr val="FABAAD"/>
        </a:accent5>
        <a:accent6>
          <a:srgbClr val="E2C936"/>
        </a:accent6>
        <a:hlink>
          <a:srgbClr val="6CCA85"/>
        </a:hlink>
        <a:folHlink>
          <a:srgbClr val="DCA44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597TGp_Child_light_ani</Template>
  <TotalTime>859</TotalTime>
  <Words>1396</Words>
  <Application>Microsoft Office PowerPoint</Application>
  <PresentationFormat>Экран (4:3)</PresentationFormat>
  <Paragraphs>372</Paragraphs>
  <Slides>23</Slides>
  <Notes>23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597TGp_Child_light_ani</vt:lpstr>
      <vt:lpstr>Слайд 1</vt:lpstr>
      <vt:lpstr>Слайд 2</vt:lpstr>
      <vt:lpstr>Слайд 3</vt:lpstr>
      <vt:lpstr>Слайд 4</vt:lpstr>
      <vt:lpstr> </vt:lpstr>
      <vt:lpstr>Модель трех вопросов</vt:lpstr>
      <vt:lpstr>  Особенности планирования психолого-педагогической работы на основе интересов детей </vt:lpstr>
      <vt:lpstr>Особенности планирования психолого-педагогической работы на основе интересов детей</vt:lpstr>
      <vt:lpstr>Слайд 9</vt:lpstr>
      <vt:lpstr>Примерный план одного дня  </vt:lpstr>
      <vt:lpstr>  Особенности планирования психолого-педагогической работы на основе интересов детей Примерный план одного дня</vt:lpstr>
      <vt:lpstr> Особенности планирования психолого-педагогической работы на основе интересов детей Примерный план одного дня</vt:lpstr>
      <vt:lpstr>Особенности планирования психолого-педагогической работы на основе интересов детей</vt:lpstr>
      <vt:lpstr> Особенности планирования психолого-педагогической работы на основе интересов детей  Примерный план одного дня</vt:lpstr>
      <vt:lpstr>Особенности планирования психолого-педагогической работы на основе интересов детей  Примерный план одного дня</vt:lpstr>
      <vt:lpstr>Слайд 16</vt:lpstr>
      <vt:lpstr>Особенности планирования психолого-педагогической работы на основе интересов детей</vt:lpstr>
      <vt:lpstr>Особенности планирования психолого-педагогической работы на основе интереса детей </vt:lpstr>
      <vt:lpstr>  Фамилия, имя ребенка  Зиганшина Маргарита  Интересы                        любит рисовать  Область, в которой чувствует себя уверенно         Художественное творчество,                                             Проблемная область развития социальное развитие  </vt:lpstr>
      <vt:lpstr>    Индивидуальное планирование                                                             </vt:lpstr>
      <vt:lpstr>Карта подготовительной к школе группы №11</vt:lpstr>
      <vt:lpstr>Слайд 22</vt:lpstr>
      <vt:lpstr>Слайд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Развитие ребенка</dc:title>
  <dc:creator>madou152</dc:creator>
  <cp:lastModifiedBy>Admin</cp:lastModifiedBy>
  <cp:revision>142</cp:revision>
  <dcterms:created xsi:type="dcterms:W3CDTF">2011-03-16T18:37:48Z</dcterms:created>
  <dcterms:modified xsi:type="dcterms:W3CDTF">2013-10-01T11:52:35Z</dcterms:modified>
</cp:coreProperties>
</file>